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9"/>
  </p:notesMasterIdLst>
  <p:sldIdLst>
    <p:sldId id="292" r:id="rId2"/>
    <p:sldId id="2185" r:id="rId3"/>
    <p:sldId id="2183" r:id="rId4"/>
    <p:sldId id="2181" r:id="rId5"/>
    <p:sldId id="2184" r:id="rId6"/>
    <p:sldId id="2177" r:id="rId7"/>
    <p:sldId id="2186" r:id="rId8"/>
    <p:sldId id="2187" r:id="rId9"/>
    <p:sldId id="2201" r:id="rId10"/>
    <p:sldId id="2188" r:id="rId11"/>
    <p:sldId id="2189" r:id="rId12"/>
    <p:sldId id="2190" r:id="rId13"/>
    <p:sldId id="2191" r:id="rId14"/>
    <p:sldId id="2192" r:id="rId15"/>
    <p:sldId id="2193" r:id="rId16"/>
    <p:sldId id="2218" r:id="rId17"/>
    <p:sldId id="2195" r:id="rId18"/>
    <p:sldId id="2197" r:id="rId19"/>
    <p:sldId id="2198" r:id="rId20"/>
    <p:sldId id="2199" r:id="rId21"/>
    <p:sldId id="2200" r:id="rId22"/>
    <p:sldId id="2202" r:id="rId23"/>
    <p:sldId id="2204" r:id="rId24"/>
    <p:sldId id="2209" r:id="rId25"/>
    <p:sldId id="2208" r:id="rId26"/>
    <p:sldId id="2210" r:id="rId27"/>
    <p:sldId id="2211" r:id="rId28"/>
    <p:sldId id="2206" r:id="rId29"/>
    <p:sldId id="2212" r:id="rId30"/>
    <p:sldId id="2213" r:id="rId31"/>
    <p:sldId id="2214" r:id="rId32"/>
    <p:sldId id="2215" r:id="rId33"/>
    <p:sldId id="2217" r:id="rId34"/>
    <p:sldId id="2182" r:id="rId35"/>
    <p:sldId id="2216" r:id="rId36"/>
    <p:sldId id="2207" r:id="rId37"/>
    <p:sldId id="2145" r:id="rId38"/>
  </p:sldIdLst>
  <p:sldSz cx="17340263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Gill Sans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Gill Sans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Gill Sans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Gill Sans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Gill Sans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Gill Sans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Gill Sans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Gill Sans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Gill San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EEE7283C-3CF3-47DC-8721-378D4A62B228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  <a:tblStyle styleId="{8F44A2F1-9E1F-4B54-A3A2-5F16C0AD49E2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254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25400" cap="flat">
              <a:solidFill>
                <a:srgbClr val="000000"/>
              </a:solidFill>
              <a:prstDash val="solid"/>
              <a:miter lim="400000"/>
            </a:ln>
          </a:insideH>
          <a:insideV>
            <a:ln w="254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5C7C9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25400" cap="flat">
              <a:solidFill>
                <a:srgbClr val="000000"/>
              </a:solidFill>
              <a:prstDash val="solid"/>
              <a:miter lim="400000"/>
            </a:ln>
          </a:insideH>
          <a:insideV>
            <a:ln w="254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25400" cap="flat">
              <a:solidFill>
                <a:srgbClr val="000000"/>
              </a:solidFill>
              <a:prstDash val="solid"/>
              <a:miter lim="400000"/>
            </a:ln>
          </a:insideH>
          <a:insideV>
            <a:ln w="254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254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25400" cap="flat">
              <a:solidFill>
                <a:srgbClr val="000000"/>
              </a:solidFill>
              <a:prstDash val="solid"/>
              <a:miter lim="400000"/>
            </a:ln>
          </a:insideH>
          <a:insideV>
            <a:ln w="254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9" autoAdjust="0"/>
    <p:restoredTop sz="91917" autoAdjust="0"/>
  </p:normalViewPr>
  <p:slideViewPr>
    <p:cSldViewPr snapToGrid="0">
      <p:cViewPr varScale="1">
        <p:scale>
          <a:sx n="51" d="100"/>
          <a:sy n="51" d="100"/>
        </p:scale>
        <p:origin x="317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5" name="Shape 95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584200" latinLnBrk="0">
      <a:defRPr sz="2000">
        <a:latin typeface="Lucida Grande"/>
        <a:ea typeface="Lucida Grande"/>
        <a:cs typeface="Lucida Grande"/>
        <a:sym typeface="Lucida Grande"/>
      </a:defRPr>
    </a:lvl1pPr>
    <a:lvl2pPr indent="228600" defTabSz="584200" latinLnBrk="0">
      <a:defRPr sz="2000">
        <a:latin typeface="Lucida Grande"/>
        <a:ea typeface="Lucida Grande"/>
        <a:cs typeface="Lucida Grande"/>
        <a:sym typeface="Lucida Grande"/>
      </a:defRPr>
    </a:lvl2pPr>
    <a:lvl3pPr indent="457200" defTabSz="584200" latinLnBrk="0">
      <a:defRPr sz="2000">
        <a:latin typeface="Lucida Grande"/>
        <a:ea typeface="Lucida Grande"/>
        <a:cs typeface="Lucida Grande"/>
        <a:sym typeface="Lucida Grande"/>
      </a:defRPr>
    </a:lvl3pPr>
    <a:lvl4pPr indent="685800" defTabSz="584200" latinLnBrk="0">
      <a:defRPr sz="2000">
        <a:latin typeface="Lucida Grande"/>
        <a:ea typeface="Lucida Grande"/>
        <a:cs typeface="Lucida Grande"/>
        <a:sym typeface="Lucida Grande"/>
      </a:defRPr>
    </a:lvl4pPr>
    <a:lvl5pPr indent="914400" defTabSz="584200" latinLnBrk="0">
      <a:defRPr sz="2000">
        <a:latin typeface="Lucida Grande"/>
        <a:ea typeface="Lucida Grande"/>
        <a:cs typeface="Lucida Grande"/>
        <a:sym typeface="Lucida Grande"/>
      </a:defRPr>
    </a:lvl5pPr>
    <a:lvl6pPr indent="1143000" defTabSz="584200" latinLnBrk="0">
      <a:defRPr sz="2000">
        <a:latin typeface="Lucida Grande"/>
        <a:ea typeface="Lucida Grande"/>
        <a:cs typeface="Lucida Grande"/>
        <a:sym typeface="Lucida Grande"/>
      </a:defRPr>
    </a:lvl6pPr>
    <a:lvl7pPr indent="1371600" defTabSz="584200" latinLnBrk="0">
      <a:defRPr sz="2000">
        <a:latin typeface="Lucida Grande"/>
        <a:ea typeface="Lucida Grande"/>
        <a:cs typeface="Lucida Grande"/>
        <a:sym typeface="Lucida Grande"/>
      </a:defRPr>
    </a:lvl7pPr>
    <a:lvl8pPr indent="1600200" defTabSz="584200" latinLnBrk="0">
      <a:defRPr sz="2000">
        <a:latin typeface="Lucida Grande"/>
        <a:ea typeface="Lucida Grande"/>
        <a:cs typeface="Lucida Grande"/>
        <a:sym typeface="Lucida Grande"/>
      </a:defRPr>
    </a:lvl8pPr>
    <a:lvl9pPr indent="1828800" defTabSz="584200" latinLnBrk="0">
      <a:defRPr sz="2000">
        <a:latin typeface="Lucida Grande"/>
        <a:ea typeface="Lucida Grande"/>
        <a:cs typeface="Lucida Grande"/>
        <a:sym typeface="Lucida Grand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2D0FE-0275-F531-7D47-8949C5E18B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E6C4733C-2BC3-C989-E716-BAEB0471E3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C9E8E935-CD4D-D7A6-7CAB-61CD5EF367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885161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E2CD0D-BF7A-BBE9-C856-ABF5F689AD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8297A32A-BEA8-A86D-85CC-E321357B13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0ACE9D15-8337-A3D9-C37B-89F47D214E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0604156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1FBF46-9E07-5962-3249-FC5581D126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4317FAF5-6AD7-389D-87A4-89F57E2E78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0039ECE0-D544-599B-FE02-ED1AF45B77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619267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CDD4B0-7F25-A1A5-E3C8-BD6E371184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DAD60076-7D56-EADF-C2B4-3466CD480A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89C5C24E-9B9B-40B2-7A4B-206C2ED093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5555160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32234E-B906-E28D-4AF1-6E9F0B077C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3ED8D16F-3E98-1A44-8B59-CCA3D32079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871F055F-FFFF-A624-1228-649BB4143A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7175985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15D3AA-B0E0-47CA-56EF-68863FBFE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FD3BAC4A-0738-D62B-93D9-4F1B41193F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3A106257-5C10-CD5B-ED28-61EDDA70CD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039780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96AB8-3393-7CD6-99AD-7CD4CD551D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04470E12-25F0-B59E-09B1-0ECFA5E0E6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41496CEC-4384-F244-B8FC-475E652C41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6102790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2000" dirty="0"/>
              <a:t>T4N+M0</a:t>
            </a:r>
            <a:r>
              <a:rPr lang="es-ES_tradnl" sz="2000" dirty="0"/>
              <a:t>. </a:t>
            </a:r>
          </a:p>
          <a:p>
            <a:r>
              <a:rPr lang="es-ES" sz="2000" dirty="0"/>
              <a:t>Infiltración de la grasa retroperitoneal.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2428637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7115891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1931751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935CE6-DF22-6548-E13E-685F508715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801049D3-5D8C-40EE-6EC9-94A0B8C76F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67102122-DA58-A772-181D-2761BB993E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8496763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F52F7A-449A-32D2-A82F-33919452C3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403B5266-B41F-F055-B28B-74D9705215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5E5BC5CD-A173-0C27-0B68-34B96EF417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9899579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52C724-49A3-271B-DB43-E8C709EAC3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981D2B52-E88A-7184-E618-56A773C0E5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26AA74F2-2D59-5294-EBA7-A77AD76C1C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3436312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9CF899-D33E-7B08-53F2-E1CAC9FB9C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61671CEE-3AA7-51E9-DD5E-5EFDA07A25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45B47AC0-3720-8D92-A813-CB19112CBE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2616683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eloy.espin@vallhebron.cat" TargetMode="External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hyperlink" Target="mailto:lmjimenez@vhebron.net" TargetMode="Externa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hyperlink" Target="mailto:lmjimenez@vhebron.net" TargetMode="Externa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png"/><Relationship Id="rId4" Type="http://schemas.openxmlformats.org/officeDocument/2006/relationships/hyperlink" Target="mailto:eespin@vhebron.net" TargetMode="Externa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estra n.º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ulo…"/>
          <p:cNvSpPr/>
          <p:nvPr/>
        </p:nvSpPr>
        <p:spPr>
          <a:xfrm>
            <a:off x="16934" y="12700"/>
            <a:ext cx="17340263" cy="10033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254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/>
          <a:lstStyle/>
          <a:p>
            <a:pPr defTabSz="622300">
              <a:defRPr sz="2400">
                <a:solidFill>
                  <a:srgbClr val="FFFFFF"/>
                </a:solidFill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US" sz="2000" dirty="0"/>
              <a:t>AI in Colorectal Cancer: can we really predict outcomes? </a:t>
            </a:r>
          </a:p>
          <a:p>
            <a:pPr defTabSz="622300">
              <a:defRPr sz="2400">
                <a:solidFill>
                  <a:srgbClr val="FFFFFF"/>
                </a:solidFill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s-ES" sz="2000" dirty="0"/>
              <a:t>Napoli</a:t>
            </a:r>
            <a:r>
              <a:rPr sz="2000" dirty="0"/>
              <a:t>, </a:t>
            </a:r>
            <a:r>
              <a:rPr lang="es-ES" sz="2000" dirty="0"/>
              <a:t>11 May 2026</a:t>
            </a:r>
            <a:endParaRPr sz="2000" dirty="0"/>
          </a:p>
        </p:txBody>
      </p:sp>
      <p:sp>
        <p:nvSpPr>
          <p:cNvPr id="13" name="eloy.espin@vallhebron.cat"/>
          <p:cNvSpPr txBox="1"/>
          <p:nvPr/>
        </p:nvSpPr>
        <p:spPr>
          <a:xfrm>
            <a:off x="14880306" y="9505930"/>
            <a:ext cx="2093842" cy="2667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0640" tIns="40640" rIns="40640" bIns="40640" anchor="ctr">
            <a:spAutoFit/>
          </a:bodyPr>
          <a:lstStyle>
            <a:lvl1pPr defTabSz="623146">
              <a:defRPr sz="1200">
                <a:solidFill>
                  <a:srgbClr val="3D8944"/>
                </a:solidFill>
                <a:hlinkClick r:id="rId2"/>
              </a:defRPr>
            </a:lvl1pPr>
          </a:lstStyle>
          <a:p>
            <a:r>
              <a:rPr lang="es-ES" sz="1200" dirty="0" err="1">
                <a:hlinkClick r:id="rId2"/>
              </a:rPr>
              <a:t>gianluca.pellino</a:t>
            </a:r>
            <a:r>
              <a:rPr sz="1200" dirty="0">
                <a:hlinkClick r:id="rId2"/>
              </a:rPr>
              <a:t>@vallhebron.cat</a:t>
            </a:r>
          </a:p>
        </p:txBody>
      </p:sp>
      <p:sp>
        <p:nvSpPr>
          <p:cNvPr id="15" name="Número de la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‹N›</a:t>
            </a:fld>
            <a:endParaRPr/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27E97A19-416A-073A-E0A1-634229DB5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5547" y="25120"/>
            <a:ext cx="1397247" cy="908387"/>
          </a:xfrm>
          <a:prstGeom prst="rect">
            <a:avLst/>
          </a:prstGeom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0CB0CDB1-85A9-59EB-4416-20DA3A4CD4F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6028894" y="60154"/>
            <a:ext cx="1294436" cy="838317"/>
          </a:xfrm>
          <a:prstGeom prst="rect">
            <a:avLst/>
          </a:prstGeom>
        </p:spPr>
      </p:pic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y viñetas cop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 del títol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 del títol</a:t>
            </a:r>
          </a:p>
        </p:txBody>
      </p:sp>
      <p:sp>
        <p:nvSpPr>
          <p:cNvPr id="34" name="Nivell del cos u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Nivell del cos u</a:t>
            </a:r>
          </a:p>
          <a:p>
            <a:pPr lvl="1"/>
            <a:r>
              <a:t>Nivell del cos dos</a:t>
            </a:r>
          </a:p>
          <a:p>
            <a:pPr lvl="2"/>
            <a:r>
              <a:t>Nivell del cos tres</a:t>
            </a:r>
          </a:p>
          <a:p>
            <a:pPr lvl="3"/>
            <a:r>
              <a:t>Nivell del cos quatre</a:t>
            </a:r>
          </a:p>
          <a:p>
            <a:pPr lvl="4"/>
            <a:r>
              <a:t>Nivell del cos cinc</a:t>
            </a:r>
          </a:p>
        </p:txBody>
      </p:sp>
      <p:sp>
        <p:nvSpPr>
          <p:cNvPr id="35" name="Número de la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y subtítulo cop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logo UAB photos sin fondo.png" descr="logo UAB photos sin fond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96077" y="7382780"/>
            <a:ext cx="1659517" cy="778880"/>
          </a:xfrm>
          <a:prstGeom prst="rect">
            <a:avLst/>
          </a:prstGeom>
          <a:ln w="12700">
            <a:miter lim="400000"/>
          </a:ln>
        </p:spPr>
      </p:pic>
      <p:pic>
        <p:nvPicPr>
          <p:cNvPr id="43" name="vallehebron.jpg" descr="vallehebro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793" y="7353300"/>
            <a:ext cx="2376625" cy="1056640"/>
          </a:xfrm>
          <a:prstGeom prst="rect">
            <a:avLst/>
          </a:prstGeom>
          <a:ln w="12700">
            <a:miter lim="400000"/>
          </a:ln>
        </p:spPr>
      </p:pic>
      <p:sp>
        <p:nvSpPr>
          <p:cNvPr id="44" name="lmjimenez@vhebron.net"/>
          <p:cNvSpPr txBox="1"/>
          <p:nvPr/>
        </p:nvSpPr>
        <p:spPr>
          <a:xfrm>
            <a:off x="15498541" y="9234475"/>
            <a:ext cx="1845791" cy="2872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defTabSz="622300">
              <a:defRPr sz="1200">
                <a:hlinkClick r:id="rId4"/>
              </a:defRPr>
            </a:lvl1pPr>
          </a:lstStyle>
          <a:p>
            <a:r>
              <a:rPr sz="1200">
                <a:hlinkClick r:id="rId4"/>
              </a:rPr>
              <a:t>lmjimenez@vhebron.net</a:t>
            </a:r>
          </a:p>
        </p:txBody>
      </p:sp>
      <p:sp>
        <p:nvSpPr>
          <p:cNvPr id="45" name="¿QUÉ FACTORES INFLUYEN EN LA GRAVEDAD DEL SÍNDROME DE RESECCIÓN ANTERIOR  DE RECTO?…"/>
          <p:cNvSpPr/>
          <p:nvPr/>
        </p:nvSpPr>
        <p:spPr>
          <a:xfrm>
            <a:off x="16934" y="12700"/>
            <a:ext cx="17340263" cy="1384300"/>
          </a:xfrm>
          <a:prstGeom prst="rect">
            <a:avLst/>
          </a:prstGeom>
          <a:blipFill>
            <a:blip r:embed="rId5"/>
          </a:blipFill>
          <a:ln w="254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/>
          <a:lstStyle/>
          <a:p>
            <a:pPr defTabSz="622300">
              <a:defRPr sz="2400" b="1">
                <a:solidFill>
                  <a:srgbClr val="FFFFFF"/>
                </a:solidFill>
              </a:defRPr>
            </a:pPr>
            <a:r>
              <a:rPr sz="2400"/>
              <a:t>¿QUÉ FACTORES INFLUYEN EN LA GRAVEDAD DEL SÍNDROME DE RESECCIÓN ANTERIOR  DE RECTO?</a:t>
            </a:r>
          </a:p>
          <a:p>
            <a:pPr defTabSz="622300">
              <a:defRPr sz="1800" b="1">
                <a:solidFill>
                  <a:srgbClr val="FFFFFF"/>
                </a:solidFill>
              </a:defRPr>
            </a:pPr>
            <a:r>
              <a:rPr sz="1800"/>
              <a:t>XVI Reunión Nacional de la FAECP. Sevilla, 9 - 11 de mayo de 2012</a:t>
            </a:r>
          </a:p>
        </p:txBody>
      </p:sp>
      <p:sp>
        <p:nvSpPr>
          <p:cNvPr id="46" name="Número de la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y subtítulo copi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logo UAB photos sin fondo.png" descr="logo UAB photos sin fond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96077" y="7382780"/>
            <a:ext cx="1659517" cy="778880"/>
          </a:xfrm>
          <a:prstGeom prst="rect">
            <a:avLst/>
          </a:prstGeom>
          <a:ln w="12700">
            <a:miter lim="400000"/>
          </a:ln>
        </p:spPr>
      </p:pic>
      <p:pic>
        <p:nvPicPr>
          <p:cNvPr id="54" name="vallehebron.jpg" descr="vallehebro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793" y="7353300"/>
            <a:ext cx="2376625" cy="1056640"/>
          </a:xfrm>
          <a:prstGeom prst="rect">
            <a:avLst/>
          </a:prstGeom>
          <a:ln w="12700">
            <a:miter lim="400000"/>
          </a:ln>
        </p:spPr>
      </p:pic>
      <p:sp>
        <p:nvSpPr>
          <p:cNvPr id="55" name="lmjimenez@vhebron.net"/>
          <p:cNvSpPr txBox="1"/>
          <p:nvPr/>
        </p:nvSpPr>
        <p:spPr>
          <a:xfrm>
            <a:off x="15498541" y="9234475"/>
            <a:ext cx="1845791" cy="2872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defTabSz="622300">
              <a:defRPr sz="1200">
                <a:hlinkClick r:id="rId4"/>
              </a:defRPr>
            </a:lvl1pPr>
          </a:lstStyle>
          <a:p>
            <a:r>
              <a:rPr sz="1200">
                <a:hlinkClick r:id="rId4"/>
              </a:rPr>
              <a:t>lmjimenez@vhebron.net</a:t>
            </a:r>
          </a:p>
        </p:txBody>
      </p:sp>
      <p:sp>
        <p:nvSpPr>
          <p:cNvPr id="56" name="¿QUÉ FACTORES INFLUYEN EN LA GRAVEDAD DEL SÍNDROME DE RESECCIÓN ANTERIOR  DE RECTO?…"/>
          <p:cNvSpPr/>
          <p:nvPr/>
        </p:nvSpPr>
        <p:spPr>
          <a:xfrm>
            <a:off x="16934" y="12700"/>
            <a:ext cx="17340263" cy="1384300"/>
          </a:xfrm>
          <a:prstGeom prst="rect">
            <a:avLst/>
          </a:prstGeom>
          <a:blipFill>
            <a:blip r:embed="rId5"/>
          </a:blipFill>
          <a:ln w="254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/>
          <a:lstStyle/>
          <a:p>
            <a:pPr defTabSz="622300">
              <a:defRPr sz="2400" b="1">
                <a:solidFill>
                  <a:srgbClr val="FFFFFF"/>
                </a:solidFill>
              </a:defRPr>
            </a:pPr>
            <a:r>
              <a:rPr sz="2400"/>
              <a:t>¿QUÉ FACTORES INFLUYEN EN LA GRAVEDAD DEL SÍNDROME DE RESECCIÓN ANTERIOR  DE RECTO?</a:t>
            </a:r>
          </a:p>
          <a:p>
            <a:pPr defTabSz="622300">
              <a:defRPr sz="1800" b="1">
                <a:solidFill>
                  <a:srgbClr val="FFFFFF"/>
                </a:solidFill>
              </a:defRPr>
            </a:pPr>
            <a:r>
              <a:rPr sz="1800"/>
              <a:t>XVI Reunión Nacional de la FAECP. Sevilla, 9 - 11 de mayo de 2012</a:t>
            </a:r>
          </a:p>
        </p:txBody>
      </p:sp>
      <p:sp>
        <p:nvSpPr>
          <p:cNvPr id="57" name="Número de la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y viñet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Text del títol"/>
          <p:cNvSpPr txBox="1">
            <a:spLocks noGrp="1"/>
          </p:cNvSpPr>
          <p:nvPr>
            <p:ph type="title"/>
          </p:nvPr>
        </p:nvSpPr>
        <p:spPr>
          <a:xfrm>
            <a:off x="1232783" y="1412240"/>
            <a:ext cx="14861150" cy="1838961"/>
          </a:xfrm>
          <a:prstGeom prst="rect">
            <a:avLst/>
          </a:prstGeom>
        </p:spPr>
        <p:txBody>
          <a:bodyPr lIns="40640" tIns="40640" rIns="40640" bIns="40640"/>
          <a:lstStyle>
            <a:lvl1pPr defTabSz="582506"/>
          </a:lstStyle>
          <a:p>
            <a:r>
              <a:t>Text del títol</a:t>
            </a:r>
          </a:p>
        </p:txBody>
      </p:sp>
      <p:sp>
        <p:nvSpPr>
          <p:cNvPr id="74" name="Nivell del cos u…"/>
          <p:cNvSpPr txBox="1">
            <a:spLocks noGrp="1"/>
          </p:cNvSpPr>
          <p:nvPr>
            <p:ph type="body" idx="1"/>
          </p:nvPr>
        </p:nvSpPr>
        <p:spPr>
          <a:xfrm>
            <a:off x="1232783" y="3302001"/>
            <a:ext cx="14861150" cy="4561841"/>
          </a:xfrm>
          <a:prstGeom prst="rect">
            <a:avLst/>
          </a:prstGeom>
        </p:spPr>
        <p:txBody>
          <a:bodyPr lIns="40640" tIns="40640" rIns="40640" bIns="40640"/>
          <a:lstStyle>
            <a:lvl1pPr marL="778933" indent="-563033" defTabSz="582506"/>
            <a:lvl2pPr marL="1071033" indent="-563033" defTabSz="582506"/>
            <a:lvl3pPr marL="1363133" indent="-563033" defTabSz="582506"/>
            <a:lvl4pPr marL="1667933" indent="-563033" defTabSz="582506"/>
            <a:lvl5pPr marL="1960033" indent="-563033" defTabSz="582506"/>
          </a:lstStyle>
          <a:p>
            <a:r>
              <a:t>Nivell del cos u</a:t>
            </a:r>
          </a:p>
          <a:p>
            <a:pPr lvl="1"/>
            <a:r>
              <a:t>Nivell del cos dos</a:t>
            </a:r>
          </a:p>
          <a:p>
            <a:pPr lvl="2"/>
            <a:r>
              <a:t>Nivell del cos tres</a:t>
            </a:r>
          </a:p>
          <a:p>
            <a:pPr lvl="3"/>
            <a:r>
              <a:t>Nivell del cos quatre</a:t>
            </a:r>
          </a:p>
          <a:p>
            <a:pPr lvl="4"/>
            <a:r>
              <a:t>Nivell del cos cinc</a:t>
            </a:r>
          </a:p>
        </p:txBody>
      </p:sp>
      <p:sp>
        <p:nvSpPr>
          <p:cNvPr id="75" name="Número de la diapositiva"/>
          <p:cNvSpPr txBox="1">
            <a:spLocks noGrp="1"/>
          </p:cNvSpPr>
          <p:nvPr>
            <p:ph type="sldNum" sz="quarter" idx="2"/>
          </p:nvPr>
        </p:nvSpPr>
        <p:spPr>
          <a:xfrm>
            <a:off x="8484609" y="8114666"/>
            <a:ext cx="352982" cy="328295"/>
          </a:xfrm>
          <a:prstGeom prst="rect">
            <a:avLst/>
          </a:prstGeom>
        </p:spPr>
        <p:txBody>
          <a:bodyPr lIns="40640" tIns="40640" rIns="40640" bIns="40640" anchor="b"/>
          <a:lstStyle>
            <a:lvl1pPr defTabSz="582506"/>
          </a:lstStyle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y subtítulo cop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" name="logo UAB photos sin fondo.png" descr="logo UAB photos sin fond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92689" y="7382780"/>
            <a:ext cx="1652745" cy="775701"/>
          </a:xfrm>
          <a:prstGeom prst="rect">
            <a:avLst/>
          </a:prstGeom>
          <a:ln w="12700">
            <a:miter lim="400000"/>
          </a:ln>
        </p:spPr>
      </p:pic>
      <p:pic>
        <p:nvPicPr>
          <p:cNvPr id="83" name="vallehebron.jpg" descr="vallehebro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793" y="7355841"/>
            <a:ext cx="2376625" cy="1056641"/>
          </a:xfrm>
          <a:prstGeom prst="rect">
            <a:avLst/>
          </a:prstGeom>
          <a:ln w="12700">
            <a:miter lim="400000"/>
          </a:ln>
        </p:spPr>
      </p:pic>
      <p:sp>
        <p:nvSpPr>
          <p:cNvPr id="84" name="Shape 42"/>
          <p:cNvSpPr txBox="1"/>
          <p:nvPr/>
        </p:nvSpPr>
        <p:spPr>
          <a:xfrm>
            <a:off x="15722366" y="8121630"/>
            <a:ext cx="1398139" cy="2667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0640" tIns="40640" rIns="40640" bIns="40640" anchor="ctr">
            <a:spAutoFit/>
          </a:bodyPr>
          <a:lstStyle>
            <a:lvl1pPr defTabSz="623146">
              <a:defRPr sz="12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sz="12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/>
              </a:rPr>
              <a:t>eespin@vhebron.net</a:t>
            </a:r>
          </a:p>
        </p:txBody>
      </p:sp>
      <p:grpSp>
        <p:nvGrpSpPr>
          <p:cNvPr id="87" name="Shape 43"/>
          <p:cNvGrpSpPr/>
          <p:nvPr/>
        </p:nvGrpSpPr>
        <p:grpSpPr>
          <a:xfrm>
            <a:off x="13547" y="1229359"/>
            <a:ext cx="17340264" cy="751842"/>
            <a:chOff x="0" y="0"/>
            <a:chExt cx="13004800" cy="751841"/>
          </a:xfrm>
        </p:grpSpPr>
        <p:sp>
          <p:nvSpPr>
            <p:cNvPr id="85" name="Rectangle"/>
            <p:cNvSpPr/>
            <p:nvPr/>
          </p:nvSpPr>
          <p:spPr>
            <a:xfrm>
              <a:off x="0" y="0"/>
              <a:ext cx="13004800" cy="751841"/>
            </a:xfrm>
            <a:prstGeom prst="rect">
              <a:avLst/>
            </a:prstGeom>
            <a:blipFill rotWithShape="1">
              <a:blip r:embed="rId5"/>
              <a:srcRect/>
              <a:tile tx="0" ty="0" sx="100000" sy="100000" flip="none" algn="tl"/>
            </a:blipFill>
            <a:ln w="127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40640" tIns="40640" rIns="40640" bIns="40640" numCol="1" anchor="ctr">
              <a:noAutofit/>
            </a:bodyPr>
            <a:lstStyle/>
            <a:p>
              <a:pPr defTabSz="623146">
                <a:defRPr sz="1800"/>
              </a:pPr>
              <a:endParaRPr sz="1800"/>
            </a:p>
          </p:txBody>
        </p:sp>
        <p:sp>
          <p:nvSpPr>
            <p:cNvPr id="86" name="Fístula anal…"/>
            <p:cNvSpPr txBox="1"/>
            <p:nvPr/>
          </p:nvSpPr>
          <p:spPr>
            <a:xfrm>
              <a:off x="0" y="6588"/>
              <a:ext cx="13004800" cy="73866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0" tIns="0" rIns="0" bIns="0" numCol="1" anchor="ctr">
              <a:spAutoFit/>
            </a:bodyPr>
            <a:lstStyle/>
            <a:p>
              <a:pPr defTabSz="623146">
                <a:defRPr sz="2400" b="1">
                  <a:solidFill>
                    <a:srgbClr val="FFFFFF"/>
                  </a:solidFill>
                </a:defRPr>
              </a:pPr>
              <a:r>
                <a:rPr sz="2400"/>
                <a:t>Fístula anal</a:t>
              </a:r>
            </a:p>
            <a:p>
              <a:pPr defTabSz="623146">
                <a:defRPr sz="2400" b="1">
                  <a:solidFill>
                    <a:srgbClr val="FFFFFF"/>
                  </a:solidFill>
                </a:defRPr>
              </a:pPr>
              <a:r>
                <a:rPr sz="2400"/>
                <a:t>Valladolid, 8 de junio 2018</a:t>
              </a:r>
            </a:p>
          </p:txBody>
        </p:sp>
      </p:grpSp>
      <p:sp>
        <p:nvSpPr>
          <p:cNvPr id="88" name="Número de la diapositiva"/>
          <p:cNvSpPr txBox="1">
            <a:spLocks noGrp="1"/>
          </p:cNvSpPr>
          <p:nvPr>
            <p:ph type="sldNum" sz="quarter" idx="2"/>
          </p:nvPr>
        </p:nvSpPr>
        <p:spPr>
          <a:xfrm>
            <a:off x="12148140" y="7870042"/>
            <a:ext cx="279049" cy="258530"/>
          </a:xfrm>
          <a:prstGeom prst="rect">
            <a:avLst/>
          </a:prstGeom>
        </p:spPr>
        <p:txBody>
          <a:bodyPr lIns="36575" tIns="36575" rIns="36575" bIns="36575" anchor="ctr"/>
          <a:lstStyle>
            <a:lvl1pPr algn="r" defTabSz="582506">
              <a:defRPr sz="1200"/>
            </a:lvl1pPr>
          </a:lstStyle>
          <a:p>
            <a:fld id="{86CB4B4D-7CA3-9044-876B-883B54F8677D}" type="slidenum">
              <a:t>‹N›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C628B65-0A12-3FB2-F960-4E89C381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9E78BD40-65DD-9E8A-42D6-13403E163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GB"/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8E02DA41-350A-E3F6-551C-8E1ABD415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8E908-9D75-4BD1-A9EC-C5FF509F080F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D41D63DE-0DC2-8975-7B14-9639F087C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69D97374-8381-B4E8-36A0-7E281CDF8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74349" y="9296401"/>
            <a:ext cx="373500" cy="348813"/>
          </a:xfrm>
        </p:spPr>
        <p:txBody>
          <a:bodyPr/>
          <a:lstStyle/>
          <a:p>
            <a:fld id="{705F4BCA-A897-4300-8EF4-0D3C6DBC922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545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337CDF4-A5A7-5A50-4FC5-89C4CD1D6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GB"/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0C775C15-CA94-EBC3-2339-1A0E816EF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8E908-9D75-4BD1-A9EC-C5FF509F080F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CD52E899-BC63-3800-B5ED-D02BF932B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3C61A1AB-2621-6DB6-21F6-CB2CCB9BF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74349" y="9296401"/>
            <a:ext cx="373500" cy="348813"/>
          </a:xfrm>
        </p:spPr>
        <p:txBody>
          <a:bodyPr/>
          <a:lstStyle/>
          <a:p>
            <a:fld id="{705F4BCA-A897-4300-8EF4-0D3C6DBC922D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696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arallelogramma 14">
            <a:extLst>
              <a:ext uri="{FF2B5EF4-FFF2-40B4-BE49-F238E27FC236}">
                <a16:creationId xmlns:a16="http://schemas.microsoft.com/office/drawing/2014/main" id="{F5AA8A10-E19C-430B-9D5D-8D12F92BFEC5}"/>
              </a:ext>
            </a:extLst>
          </p:cNvPr>
          <p:cNvSpPr/>
          <p:nvPr userDrawn="1"/>
        </p:nvSpPr>
        <p:spPr>
          <a:xfrm>
            <a:off x="11338474" y="0"/>
            <a:ext cx="4064124" cy="97536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30048" tIns="65024" rIns="130048" bIns="6502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it-IT" sz="5404" noProof="0" dirty="0"/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A7C93D4F-3003-4D58-9AFB-356A0F800F42}"/>
              </a:ext>
            </a:extLst>
          </p:cNvPr>
          <p:cNvSpPr/>
          <p:nvPr userDrawn="1"/>
        </p:nvSpPr>
        <p:spPr>
          <a:xfrm>
            <a:off x="6582528" y="5463"/>
            <a:ext cx="218924" cy="97536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sz="5404" noProof="0" dirty="0"/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F388D4-15DF-446A-91AA-72876CD48301}" type="datetime1">
              <a:rPr lang="it-IT" noProof="0" smtClean="0"/>
              <a:t>11/05/2026</a:t>
            </a:fld>
            <a:endParaRPr lang="it-IT" noProof="0" dirty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it-IT" noProof="0" dirty="0"/>
              <a:t>Piè di pagina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it-IT" noProof="0" smtClean="0"/>
              <a:t>‹N›</a:t>
            </a:fld>
            <a:endParaRPr lang="it-IT" noProof="0" dirty="0"/>
          </a:p>
        </p:txBody>
      </p:sp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9428768" y="1079398"/>
            <a:ext cx="6437573" cy="4590242"/>
          </a:xfrm>
        </p:spPr>
        <p:txBody>
          <a:bodyPr rtlCol="0" anchor="b">
            <a:normAutofit/>
          </a:bodyPr>
          <a:lstStyle>
            <a:lvl1pPr algn="l">
              <a:lnSpc>
                <a:spcPct val="90000"/>
              </a:lnSpc>
              <a:defRPr sz="8533" b="1" spc="-71" baseline="0">
                <a:solidFill>
                  <a:srgbClr val="374D81"/>
                </a:solidFill>
                <a:latin typeface="+mn-lt"/>
              </a:defRPr>
            </a:lvl1pPr>
          </a:lstStyle>
          <a:p>
            <a:pPr rtl="0"/>
            <a:r>
              <a:rPr lang="it-IT" noProof="0" dirty="0"/>
              <a:t>Fare clic per modificare lo stile del titolo dello schema</a:t>
            </a:r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9432709" y="6412089"/>
            <a:ext cx="6437573" cy="1819950"/>
          </a:xfrm>
        </p:spPr>
        <p:txBody>
          <a:bodyPr lIns="91440" rIns="91440" rtlCol="0">
            <a:normAutofit/>
          </a:bodyPr>
          <a:lstStyle>
            <a:lvl1pPr marL="0" indent="0" algn="l">
              <a:buNone/>
              <a:defRPr sz="3413" b="1" cap="all" spc="284" baseline="0">
                <a:solidFill>
                  <a:srgbClr val="FFC000"/>
                </a:solidFill>
                <a:latin typeface="+mn-lt"/>
              </a:defRPr>
            </a:lvl1pPr>
            <a:lvl2pPr marL="650230" indent="0" algn="ctr">
              <a:buNone/>
              <a:defRPr sz="3413"/>
            </a:lvl2pPr>
            <a:lvl3pPr marL="1300460" indent="0" algn="ctr">
              <a:buNone/>
              <a:defRPr sz="3413"/>
            </a:lvl3pPr>
            <a:lvl4pPr marL="1950690" indent="0" algn="ctr">
              <a:buNone/>
              <a:defRPr sz="2844"/>
            </a:lvl4pPr>
            <a:lvl5pPr marL="2600919" indent="0" algn="ctr">
              <a:buNone/>
              <a:defRPr sz="2844"/>
            </a:lvl5pPr>
            <a:lvl6pPr marL="3251149" indent="0" algn="ctr">
              <a:buNone/>
              <a:defRPr sz="2844"/>
            </a:lvl6pPr>
            <a:lvl7pPr marL="3901379" indent="0" algn="ctr">
              <a:buNone/>
              <a:defRPr sz="2844"/>
            </a:lvl7pPr>
            <a:lvl8pPr marL="4551609" indent="0" algn="ctr">
              <a:buNone/>
              <a:defRPr sz="2844"/>
            </a:lvl8pPr>
            <a:lvl9pPr marL="5201839" indent="0" algn="ctr">
              <a:buNone/>
              <a:defRPr sz="2844"/>
            </a:lvl9pPr>
          </a:lstStyle>
          <a:p>
            <a:pPr rtl="0"/>
            <a:r>
              <a:rPr lang="it-IT" noProof="0" dirty="0"/>
              <a:t>Fare clic per modificare lo stile del sottotitolo dello schema</a:t>
            </a:r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6D3E1BBA-670B-4CAE-B839-50ADB23DDBC6}"/>
              </a:ext>
            </a:extLst>
          </p:cNvPr>
          <p:cNvSpPr/>
          <p:nvPr userDrawn="1"/>
        </p:nvSpPr>
        <p:spPr>
          <a:xfrm>
            <a:off x="6483766" y="0"/>
            <a:ext cx="218924" cy="975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sz="5404" noProof="0" dirty="0"/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282425C4-D222-EAA9-7C82-A6E9505C1A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502599" cy="975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012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del títol"/>
          <p:cNvSpPr txBox="1">
            <a:spLocks noGrp="1"/>
          </p:cNvSpPr>
          <p:nvPr>
            <p:ph type="title"/>
          </p:nvPr>
        </p:nvSpPr>
        <p:spPr>
          <a:xfrm>
            <a:off x="1236171" y="254000"/>
            <a:ext cx="14867921" cy="24511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/>
          <a:lstStyle/>
          <a:p>
            <a:r>
              <a:t>Text del títol</a:t>
            </a:r>
          </a:p>
        </p:txBody>
      </p:sp>
      <p:sp>
        <p:nvSpPr>
          <p:cNvPr id="3" name="Nivell del cos u…"/>
          <p:cNvSpPr txBox="1">
            <a:spLocks noGrp="1"/>
          </p:cNvSpPr>
          <p:nvPr>
            <p:ph type="body" idx="1"/>
          </p:nvPr>
        </p:nvSpPr>
        <p:spPr>
          <a:xfrm>
            <a:off x="1236171" y="2781300"/>
            <a:ext cx="14867921" cy="6083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/>
          <a:lstStyle/>
          <a:p>
            <a:r>
              <a:t>Nivell del cos u</a:t>
            </a:r>
          </a:p>
          <a:p>
            <a:pPr lvl="1"/>
            <a:r>
              <a:t>Nivell del cos dos</a:t>
            </a:r>
          </a:p>
          <a:p>
            <a:pPr lvl="2"/>
            <a:r>
              <a:t>Nivell del cos tres</a:t>
            </a:r>
          </a:p>
          <a:p>
            <a:pPr lvl="3"/>
            <a:r>
              <a:t>Nivell del cos quatre</a:t>
            </a:r>
          </a:p>
          <a:p>
            <a:pPr lvl="4"/>
            <a:r>
              <a:t>Nivell del cos cinc</a:t>
            </a:r>
          </a:p>
        </p:txBody>
      </p:sp>
      <p:sp>
        <p:nvSpPr>
          <p:cNvPr id="4" name="Número de la diapositiva"/>
          <p:cNvSpPr txBox="1">
            <a:spLocks noGrp="1"/>
          </p:cNvSpPr>
          <p:nvPr>
            <p:ph type="sldNum" sz="quarter" idx="2"/>
          </p:nvPr>
        </p:nvSpPr>
        <p:spPr>
          <a:xfrm>
            <a:off x="8474349" y="9296400"/>
            <a:ext cx="373500" cy="348813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600"/>
            </a:lvl1pPr>
          </a:lstStyle>
          <a:p>
            <a:fld id="{86CB4B4D-7CA3-9044-876B-883B54F8677D}" type="slidenum">
              <a:t>‹N›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2" r:id="rId3"/>
    <p:sldLayoutId id="2147483653" r:id="rId4"/>
    <p:sldLayoutId id="2147483655" r:id="rId5"/>
    <p:sldLayoutId id="2147483656" r:id="rId6"/>
    <p:sldLayoutId id="2147483657" r:id="rId7"/>
    <p:sldLayoutId id="2147483658" r:id="rId8"/>
    <p:sldLayoutId id="2147483659" r:id="rId9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9pPr>
    </p:titleStyle>
    <p:bodyStyle>
      <a:lvl1pPr marL="749300" marR="0" indent="-533400" algn="l" defTabSz="584200" rtl="0" latinLnBrk="0">
        <a:lnSpc>
          <a:spcPct val="100000"/>
        </a:lnSpc>
        <a:spcBef>
          <a:spcPts val="3700"/>
        </a:spcBef>
        <a:spcAft>
          <a:spcPts val="0"/>
        </a:spcAft>
        <a:buClrTx/>
        <a:buSzPct val="171000"/>
        <a:buFontTx/>
        <a:buChar char="•"/>
        <a:tabLst/>
        <a:defRPr sz="3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1pPr>
      <a:lvl2pPr marL="1041400" marR="0" indent="-533400" algn="l" defTabSz="584200" rtl="0" latinLnBrk="0">
        <a:lnSpc>
          <a:spcPct val="100000"/>
        </a:lnSpc>
        <a:spcBef>
          <a:spcPts val="3700"/>
        </a:spcBef>
        <a:spcAft>
          <a:spcPts val="0"/>
        </a:spcAft>
        <a:buClrTx/>
        <a:buSzPct val="171000"/>
        <a:buFontTx/>
        <a:buChar char="•"/>
        <a:tabLst/>
        <a:defRPr sz="3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2pPr>
      <a:lvl3pPr marL="1333500" marR="0" indent="-533400" algn="l" defTabSz="584200" rtl="0" latinLnBrk="0">
        <a:lnSpc>
          <a:spcPct val="100000"/>
        </a:lnSpc>
        <a:spcBef>
          <a:spcPts val="3700"/>
        </a:spcBef>
        <a:spcAft>
          <a:spcPts val="0"/>
        </a:spcAft>
        <a:buClrTx/>
        <a:buSzPct val="171000"/>
        <a:buFontTx/>
        <a:buChar char="•"/>
        <a:tabLst/>
        <a:defRPr sz="3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3pPr>
      <a:lvl4pPr marL="1638300" marR="0" indent="-533400" algn="l" defTabSz="584200" rtl="0" latinLnBrk="0">
        <a:lnSpc>
          <a:spcPct val="100000"/>
        </a:lnSpc>
        <a:spcBef>
          <a:spcPts val="3700"/>
        </a:spcBef>
        <a:spcAft>
          <a:spcPts val="0"/>
        </a:spcAft>
        <a:buClrTx/>
        <a:buSzPct val="171000"/>
        <a:buFontTx/>
        <a:buChar char="•"/>
        <a:tabLst/>
        <a:defRPr sz="3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4pPr>
      <a:lvl5pPr marL="1930400" marR="0" indent="-533400" algn="l" defTabSz="584200" rtl="0" latinLnBrk="0">
        <a:lnSpc>
          <a:spcPct val="100000"/>
        </a:lnSpc>
        <a:spcBef>
          <a:spcPts val="3700"/>
        </a:spcBef>
        <a:spcAft>
          <a:spcPts val="0"/>
        </a:spcAft>
        <a:buClrTx/>
        <a:buSzPct val="171000"/>
        <a:buFontTx/>
        <a:buChar char="•"/>
        <a:tabLst/>
        <a:defRPr sz="3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5pPr>
      <a:lvl6pPr marL="2222500" marR="0" indent="-533400" algn="l" defTabSz="584200" rtl="0" latinLnBrk="0">
        <a:lnSpc>
          <a:spcPct val="100000"/>
        </a:lnSpc>
        <a:spcBef>
          <a:spcPts val="3700"/>
        </a:spcBef>
        <a:spcAft>
          <a:spcPts val="0"/>
        </a:spcAft>
        <a:buClrTx/>
        <a:buSzPct val="171000"/>
        <a:buFontTx/>
        <a:buChar char="•"/>
        <a:tabLst/>
        <a:defRPr sz="3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6pPr>
      <a:lvl7pPr marL="2514600" marR="0" indent="-533400" algn="l" defTabSz="584200" rtl="0" latinLnBrk="0">
        <a:lnSpc>
          <a:spcPct val="100000"/>
        </a:lnSpc>
        <a:spcBef>
          <a:spcPts val="3700"/>
        </a:spcBef>
        <a:spcAft>
          <a:spcPts val="0"/>
        </a:spcAft>
        <a:buClrTx/>
        <a:buSzPct val="171000"/>
        <a:buFontTx/>
        <a:buChar char="•"/>
        <a:tabLst/>
        <a:defRPr sz="3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7pPr>
      <a:lvl8pPr marL="2806700" marR="0" indent="-533400" algn="l" defTabSz="584200" rtl="0" latinLnBrk="0">
        <a:lnSpc>
          <a:spcPct val="100000"/>
        </a:lnSpc>
        <a:spcBef>
          <a:spcPts val="3700"/>
        </a:spcBef>
        <a:spcAft>
          <a:spcPts val="0"/>
        </a:spcAft>
        <a:buClrTx/>
        <a:buSzPct val="171000"/>
        <a:buFontTx/>
        <a:buChar char="•"/>
        <a:tabLst/>
        <a:defRPr sz="3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8pPr>
      <a:lvl9pPr marL="3098800" marR="0" indent="-533400" algn="l" defTabSz="584200" rtl="0" latinLnBrk="0">
        <a:lnSpc>
          <a:spcPct val="100000"/>
        </a:lnSpc>
        <a:spcBef>
          <a:spcPts val="3700"/>
        </a:spcBef>
        <a:spcAft>
          <a:spcPts val="0"/>
        </a:spcAft>
        <a:buClrTx/>
        <a:buSzPct val="171000"/>
        <a:buFontTx/>
        <a:buChar char="•"/>
        <a:tabLst/>
        <a:defRPr sz="3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Gill Sans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eloy.espin@vallhebron.cat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3.png"/><Relationship Id="rId4" Type="http://schemas.openxmlformats.org/officeDocument/2006/relationships/image" Target="../media/image5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jpeg"/><Relationship Id="rId13" Type="http://schemas.openxmlformats.org/officeDocument/2006/relationships/image" Target="../media/image71.png"/><Relationship Id="rId3" Type="http://schemas.openxmlformats.org/officeDocument/2006/relationships/image" Target="../media/image61.jpeg"/><Relationship Id="rId7" Type="http://schemas.openxmlformats.org/officeDocument/2006/relationships/image" Target="../media/image65.png"/><Relationship Id="rId12" Type="http://schemas.openxmlformats.org/officeDocument/2006/relationships/image" Target="../media/image70.png"/><Relationship Id="rId2" Type="http://schemas.openxmlformats.org/officeDocument/2006/relationships/image" Target="../media/image60.png"/><Relationship Id="rId16" Type="http://schemas.openxmlformats.org/officeDocument/2006/relationships/image" Target="../media/image7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4.jpeg"/><Relationship Id="rId11" Type="http://schemas.openxmlformats.org/officeDocument/2006/relationships/image" Target="../media/image69.png"/><Relationship Id="rId5" Type="http://schemas.openxmlformats.org/officeDocument/2006/relationships/image" Target="../media/image63.png"/><Relationship Id="rId15" Type="http://schemas.openxmlformats.org/officeDocument/2006/relationships/image" Target="../media/image73.png"/><Relationship Id="rId10" Type="http://schemas.openxmlformats.org/officeDocument/2006/relationships/image" Target="../media/image68.png"/><Relationship Id="rId4" Type="http://schemas.openxmlformats.org/officeDocument/2006/relationships/image" Target="../media/image62.jpeg"/><Relationship Id="rId9" Type="http://schemas.openxmlformats.org/officeDocument/2006/relationships/image" Target="../media/image67.png"/><Relationship Id="rId14" Type="http://schemas.openxmlformats.org/officeDocument/2006/relationships/image" Target="../media/image7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g"/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4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92.png"/><Relationship Id="rId4" Type="http://schemas.openxmlformats.org/officeDocument/2006/relationships/notesSlide" Target="../notesSlides/notesSlide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95.tiff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94.jpeg"/><Relationship Id="rId5" Type="http://schemas.openxmlformats.org/officeDocument/2006/relationships/image" Target="../media/image93.png"/><Relationship Id="rId4" Type="http://schemas.openxmlformats.org/officeDocument/2006/relationships/notesSlide" Target="../notesSlides/notesSlide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9.png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7.jpeg"/><Relationship Id="rId5" Type="http://schemas.openxmlformats.org/officeDocument/2006/relationships/image" Target="../media/image106.png"/><Relationship Id="rId4" Type="http://schemas.openxmlformats.org/officeDocument/2006/relationships/image" Target="../media/image10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tangolo 13">
            <a:extLst>
              <a:ext uri="{FF2B5EF4-FFF2-40B4-BE49-F238E27FC236}">
                <a16:creationId xmlns:a16="http://schemas.microsoft.com/office/drawing/2014/main" id="{6EE9ED72-8FDD-206B-F481-9428F43FD7DB}"/>
              </a:ext>
            </a:extLst>
          </p:cNvPr>
          <p:cNvSpPr/>
          <p:nvPr/>
        </p:nvSpPr>
        <p:spPr>
          <a:xfrm>
            <a:off x="6880485" y="2233534"/>
            <a:ext cx="10459778" cy="2809666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pic>
        <p:nvPicPr>
          <p:cNvPr id="6" name="logo_VH_Hospital_Campus_RGB_blue.png" descr="logo_VH_Hospital_Campus_RGB_blue.png">
            <a:extLst>
              <a:ext uri="{FF2B5EF4-FFF2-40B4-BE49-F238E27FC236}">
                <a16:creationId xmlns:a16="http://schemas.microsoft.com/office/drawing/2014/main" id="{6DE5234B-7CBF-55AD-0FF1-87A685C01C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13694" y="212971"/>
            <a:ext cx="1973266" cy="604062"/>
          </a:xfrm>
          <a:prstGeom prst="rect">
            <a:avLst/>
          </a:prstGeom>
          <a:ln w="12700">
            <a:miter lim="400000"/>
          </a:ln>
        </p:spPr>
      </p:pic>
      <p:sp>
        <p:nvSpPr>
          <p:cNvPr id="7" name="Vuestro nombre…">
            <a:extLst>
              <a:ext uri="{FF2B5EF4-FFF2-40B4-BE49-F238E27FC236}">
                <a16:creationId xmlns:a16="http://schemas.microsoft.com/office/drawing/2014/main" id="{EC68FD4B-4318-90AA-F1D5-5FD5EBE2C4FB}"/>
              </a:ext>
            </a:extLst>
          </p:cNvPr>
          <p:cNvSpPr txBox="1"/>
          <p:nvPr/>
        </p:nvSpPr>
        <p:spPr>
          <a:xfrm>
            <a:off x="7123413" y="6943934"/>
            <a:ext cx="10095048" cy="28096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pPr algn="l" defTabSz="914400">
              <a:lnSpc>
                <a:spcPct val="81000"/>
              </a:lnSpc>
              <a:spcBef>
                <a:spcPts val="1000"/>
              </a:spcBef>
              <a:defRPr sz="25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500" b="1" dirty="0"/>
              <a:t>Gianluca Pellino</a:t>
            </a:r>
            <a:r>
              <a:rPr lang="en-GB" sz="2500" dirty="0"/>
              <a:t>, MD, PhD, FRCS, FRCP, FEBS (Colo), FACS</a:t>
            </a:r>
            <a:endParaRPr lang="en-GB" sz="2200" dirty="0"/>
          </a:p>
          <a:p>
            <a:pPr algn="l" defTabSz="914400">
              <a:lnSpc>
                <a:spcPct val="81000"/>
              </a:lnSpc>
              <a:spcBef>
                <a:spcPts val="1000"/>
              </a:spcBef>
              <a:defRPr sz="14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1500" b="1" i="1" dirty="0"/>
              <a:t>Consultant Surgeon</a:t>
            </a:r>
          </a:p>
          <a:p>
            <a:pPr algn="l" defTabSz="914400">
              <a:lnSpc>
                <a:spcPct val="81000"/>
              </a:lnSpc>
              <a:spcBef>
                <a:spcPts val="1000"/>
              </a:spcBef>
              <a:defRPr sz="14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1500" dirty="0"/>
              <a:t>    Colorectal Surgery, Department of General and Digestive Surgery, </a:t>
            </a:r>
            <a:r>
              <a:rPr lang="en-GB" sz="1500" i="1" dirty="0"/>
              <a:t>Vall </a:t>
            </a:r>
            <a:r>
              <a:rPr lang="en-GB" sz="1500" i="1" dirty="0" err="1"/>
              <a:t>d’Hebron</a:t>
            </a:r>
            <a:r>
              <a:rPr lang="en-GB" sz="1500" i="1" dirty="0"/>
              <a:t> University Hospital</a:t>
            </a:r>
          </a:p>
          <a:p>
            <a:pPr algn="l" defTabSz="914400">
              <a:lnSpc>
                <a:spcPct val="81000"/>
              </a:lnSpc>
              <a:spcBef>
                <a:spcPts val="1000"/>
              </a:spcBef>
              <a:defRPr sz="14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1500" b="1" i="1" dirty="0"/>
              <a:t>Associate Professor</a:t>
            </a:r>
          </a:p>
          <a:p>
            <a:pPr algn="l" defTabSz="914400">
              <a:lnSpc>
                <a:spcPct val="81000"/>
              </a:lnSpc>
              <a:spcBef>
                <a:spcPts val="1000"/>
              </a:spcBef>
              <a:defRPr sz="14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1500" i="1" dirty="0"/>
              <a:t>    </a:t>
            </a:r>
            <a:r>
              <a:rPr lang="en-GB" sz="1500" dirty="0" err="1"/>
              <a:t>Universitat</a:t>
            </a:r>
            <a:r>
              <a:rPr lang="en-GB" sz="1500" dirty="0"/>
              <a:t> </a:t>
            </a:r>
            <a:r>
              <a:rPr lang="en-GB" sz="1500" dirty="0" err="1"/>
              <a:t>Autonoma</a:t>
            </a:r>
            <a:r>
              <a:rPr lang="en-GB" sz="1500" dirty="0"/>
              <a:t> de Barcelona UAB</a:t>
            </a:r>
          </a:p>
          <a:p>
            <a:pPr algn="l" defTabSz="914400">
              <a:lnSpc>
                <a:spcPct val="81000"/>
              </a:lnSpc>
              <a:spcBef>
                <a:spcPts val="1000"/>
              </a:spcBef>
              <a:defRPr sz="14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1500" b="1" i="1" dirty="0"/>
              <a:t>Research Coordinator</a:t>
            </a:r>
            <a:endParaRPr lang="en-GB" sz="1500" b="1" dirty="0"/>
          </a:p>
          <a:p>
            <a:pPr algn="l" defTabSz="914400">
              <a:lnSpc>
                <a:spcPct val="81000"/>
              </a:lnSpc>
              <a:spcBef>
                <a:spcPts val="1000"/>
              </a:spcBef>
              <a:defRPr sz="14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1500" dirty="0"/>
              <a:t>     General, Digestive, Thoracic Surgery and Liver Transplantation (CIRCATH) Group,, Vall </a:t>
            </a:r>
            <a:r>
              <a:rPr lang="en-GB" sz="1500" dirty="0" err="1"/>
              <a:t>d’Hebron</a:t>
            </a:r>
            <a:r>
              <a:rPr lang="en-GB" sz="1500" dirty="0"/>
              <a:t> Research Institute (VHIR)</a:t>
            </a:r>
          </a:p>
          <a:p>
            <a:pPr algn="l" defTabSz="914400">
              <a:lnSpc>
                <a:spcPct val="81000"/>
              </a:lnSpc>
              <a:spcBef>
                <a:spcPts val="1000"/>
              </a:spcBef>
              <a:defRPr sz="14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1500" dirty="0"/>
              <a:t>Barcelona (Spain)</a:t>
            </a:r>
          </a:p>
        </p:txBody>
      </p:sp>
      <p:sp>
        <p:nvSpPr>
          <p:cNvPr id="8" name="eloy.espin@vallhebron.cat">
            <a:extLst>
              <a:ext uri="{FF2B5EF4-FFF2-40B4-BE49-F238E27FC236}">
                <a16:creationId xmlns:a16="http://schemas.microsoft.com/office/drawing/2014/main" id="{DF4CFF47-E724-7330-2B89-E333A0C77661}"/>
              </a:ext>
            </a:extLst>
          </p:cNvPr>
          <p:cNvSpPr txBox="1"/>
          <p:nvPr/>
        </p:nvSpPr>
        <p:spPr>
          <a:xfrm>
            <a:off x="15098970" y="1201985"/>
            <a:ext cx="2119491" cy="2667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0640" tIns="40640" rIns="40640" bIns="40640" anchor="ctr">
            <a:spAutoFit/>
          </a:bodyPr>
          <a:lstStyle>
            <a:lvl1pPr defTabSz="623146">
              <a:defRPr sz="1200">
                <a:solidFill>
                  <a:srgbClr val="3D8944"/>
                </a:solidFill>
                <a:hlinkClick r:id="rId3"/>
              </a:defRPr>
            </a:lvl1pPr>
          </a:lstStyle>
          <a:p>
            <a:r>
              <a:rPr lang="en-GB" dirty="0"/>
              <a:t>gianluca.pellino@vallhebron.cat</a:t>
            </a:r>
          </a:p>
        </p:txBody>
      </p:sp>
      <p:pic>
        <p:nvPicPr>
          <p:cNvPr id="9" name="logotipuab-3-linies-vertical-verd.jpg" descr="logotipuab-3-linies-vertical-verd.jpg">
            <a:extLst>
              <a:ext uri="{FF2B5EF4-FFF2-40B4-BE49-F238E27FC236}">
                <a16:creationId xmlns:a16="http://schemas.microsoft.com/office/drawing/2014/main" id="{8D35B1C5-5F1B-5C1F-04E7-8522DE7275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50279" y="310519"/>
            <a:ext cx="946754" cy="757403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63 y.o. male…">
            <a:extLst>
              <a:ext uri="{FF2B5EF4-FFF2-40B4-BE49-F238E27FC236}">
                <a16:creationId xmlns:a16="http://schemas.microsoft.com/office/drawing/2014/main" id="{A01C5167-1C39-0A65-5DBE-F96E98F65543}"/>
              </a:ext>
            </a:extLst>
          </p:cNvPr>
          <p:cNvSpPr txBox="1"/>
          <p:nvPr/>
        </p:nvSpPr>
        <p:spPr>
          <a:xfrm>
            <a:off x="13271559" y="9392678"/>
            <a:ext cx="3946902" cy="3488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1600" b="1" dirty="0"/>
              <a:t>Conflict of interests: none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620DAF71-7D69-B201-F8A0-9DA306C9F3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96340" y="258698"/>
            <a:ext cx="2044559" cy="790374"/>
          </a:xfrm>
          <a:prstGeom prst="rect">
            <a:avLst/>
          </a:prstGeom>
        </p:spPr>
      </p:pic>
      <p:sp>
        <p:nvSpPr>
          <p:cNvPr id="97" name="ñjsdlfjweñldfkñalkfñlzsfk"/>
          <p:cNvSpPr txBox="1">
            <a:spLocks/>
          </p:cNvSpPr>
          <p:nvPr/>
        </p:nvSpPr>
        <p:spPr>
          <a:xfrm>
            <a:off x="7276741" y="2051531"/>
            <a:ext cx="9427566" cy="25367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rtlCol="0" anchor="b">
            <a:normAutofit/>
          </a:bodyPr>
          <a:lstStyle>
            <a:lvl1pPr marL="0" marR="0" indent="0" algn="l" defTabSz="5842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500" b="1" i="0" u="none" strike="noStrike" cap="none" spc="-71" baseline="0">
                <a:solidFill>
                  <a:srgbClr val="374D81"/>
                </a:solidFill>
                <a:uFillTx/>
                <a:latin typeface="Gill Sans Light"/>
                <a:ea typeface="Gill Sans Light"/>
                <a:cs typeface="Gill Sans Light"/>
                <a:sym typeface="Gill Sans Light"/>
              </a:defRPr>
            </a:lvl1pPr>
            <a:lvl2pPr marL="0" marR="0" indent="228600" algn="ctr" defTabSz="5842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Gill Sans"/>
              </a:defRPr>
            </a:lvl2pPr>
            <a:lvl3pPr marL="0" marR="0" indent="457200" algn="ctr" defTabSz="5842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Gill Sans"/>
              </a:defRPr>
            </a:lvl3pPr>
            <a:lvl4pPr marL="0" marR="0" indent="685800" algn="ctr" defTabSz="5842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Gill Sans"/>
              </a:defRPr>
            </a:lvl4pPr>
            <a:lvl5pPr marL="0" marR="0" indent="914400" algn="ctr" defTabSz="5842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Gill Sans"/>
              </a:defRPr>
            </a:lvl5pPr>
            <a:lvl6pPr marL="0" marR="0" indent="1143000" algn="ctr" defTabSz="5842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Gill Sans"/>
              </a:defRPr>
            </a:lvl6pPr>
            <a:lvl7pPr marL="0" marR="0" indent="1371600" algn="ctr" defTabSz="5842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Gill Sans"/>
              </a:defRPr>
            </a:lvl7pPr>
            <a:lvl8pPr marL="0" marR="0" indent="1600200" algn="ctr" defTabSz="5842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Gill Sans"/>
              </a:defRPr>
            </a:lvl8pPr>
            <a:lvl9pPr marL="0" marR="0" indent="1828800" algn="ctr" defTabSz="5842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Gill Sans"/>
              </a:defRPr>
            </a:lvl9pPr>
          </a:lstStyle>
          <a:p>
            <a:pPr hangingPunct="1"/>
            <a:r>
              <a:rPr lang="en-US" sz="6000" dirty="0"/>
              <a:t>AI in Colorectal Cancer: </a:t>
            </a:r>
          </a:p>
          <a:p>
            <a:pPr hangingPunct="1"/>
            <a:r>
              <a:rPr lang="en-US" sz="6000" dirty="0"/>
              <a:t>can we really predict outcomes?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71150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EF4F5-7829-AA31-7189-B44BDA6342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4B5D955C-14E5-B380-EDA5-A8A3A44391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7696" y="1066800"/>
            <a:ext cx="8684869" cy="8557618"/>
          </a:xfrm>
          <a:prstGeom prst="rect">
            <a:avLst/>
          </a:prstGeom>
        </p:spPr>
      </p:pic>
      <p:sp>
        <p:nvSpPr>
          <p:cNvPr id="5" name="Ovale 4">
            <a:extLst>
              <a:ext uri="{FF2B5EF4-FFF2-40B4-BE49-F238E27FC236}">
                <a16:creationId xmlns:a16="http://schemas.microsoft.com/office/drawing/2014/main" id="{59639421-BF8B-E0F4-19F7-12507A65E59A}"/>
              </a:ext>
            </a:extLst>
          </p:cNvPr>
          <p:cNvSpPr/>
          <p:nvPr/>
        </p:nvSpPr>
        <p:spPr>
          <a:xfrm>
            <a:off x="6940390" y="1892133"/>
            <a:ext cx="3459480" cy="1554480"/>
          </a:xfrm>
          <a:prstGeom prst="ellipse">
            <a:avLst/>
          </a:prstGeom>
          <a:noFill/>
          <a:ln w="28575" cap="flat">
            <a:solidFill>
              <a:schemeClr val="accent1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6" name="Ovale 5">
            <a:extLst>
              <a:ext uri="{FF2B5EF4-FFF2-40B4-BE49-F238E27FC236}">
                <a16:creationId xmlns:a16="http://schemas.microsoft.com/office/drawing/2014/main" id="{01D72974-836C-B0A2-7CAC-48DA53CF2CFB}"/>
              </a:ext>
            </a:extLst>
          </p:cNvPr>
          <p:cNvSpPr/>
          <p:nvPr/>
        </p:nvSpPr>
        <p:spPr>
          <a:xfrm>
            <a:off x="6411292" y="7380905"/>
            <a:ext cx="2592549" cy="1305895"/>
          </a:xfrm>
          <a:prstGeom prst="ellipse">
            <a:avLst/>
          </a:prstGeom>
          <a:noFill/>
          <a:ln w="28575" cap="flat">
            <a:solidFill>
              <a:schemeClr val="accent1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7" name="Ovale 6">
            <a:extLst>
              <a:ext uri="{FF2B5EF4-FFF2-40B4-BE49-F238E27FC236}">
                <a16:creationId xmlns:a16="http://schemas.microsoft.com/office/drawing/2014/main" id="{8A998071-5EF4-AC93-D436-E7567CFF3879}"/>
              </a:ext>
            </a:extLst>
          </p:cNvPr>
          <p:cNvSpPr/>
          <p:nvPr/>
        </p:nvSpPr>
        <p:spPr>
          <a:xfrm rot="2706601">
            <a:off x="9761040" y="1892132"/>
            <a:ext cx="3459480" cy="1554480"/>
          </a:xfrm>
          <a:prstGeom prst="ellipse">
            <a:avLst/>
          </a:prstGeom>
          <a:noFill/>
          <a:ln w="28575" cap="flat">
            <a:solidFill>
              <a:srgbClr val="C00000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9" name="Ovale 8">
            <a:extLst>
              <a:ext uri="{FF2B5EF4-FFF2-40B4-BE49-F238E27FC236}">
                <a16:creationId xmlns:a16="http://schemas.microsoft.com/office/drawing/2014/main" id="{F192DCDF-33DD-67E5-67C4-23E24CB20B0D}"/>
              </a:ext>
            </a:extLst>
          </p:cNvPr>
          <p:cNvSpPr/>
          <p:nvPr/>
        </p:nvSpPr>
        <p:spPr>
          <a:xfrm rot="18537395">
            <a:off x="9761040" y="7142600"/>
            <a:ext cx="3459480" cy="1554480"/>
          </a:xfrm>
          <a:prstGeom prst="ellipse">
            <a:avLst/>
          </a:prstGeom>
          <a:noFill/>
          <a:ln w="28575" cap="flat">
            <a:solidFill>
              <a:srgbClr val="C00000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C075C768-C02D-10B2-AA40-33DE5B34002D}"/>
              </a:ext>
            </a:extLst>
          </p:cNvPr>
          <p:cNvSpPr txBox="1"/>
          <p:nvPr/>
        </p:nvSpPr>
        <p:spPr>
          <a:xfrm>
            <a:off x="15259987" y="8889165"/>
            <a:ext cx="2080276" cy="355034"/>
          </a:xfrm>
          <a:prstGeom prst="rect">
            <a:avLst/>
          </a:prstGeom>
          <a:solidFill>
            <a:srgbClr val="2A659E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707" dirty="0">
                <a:solidFill>
                  <a:schemeClr val="bg1"/>
                </a:solidFill>
              </a:rPr>
              <a:t>Qiu, Curr </a:t>
            </a:r>
            <a:r>
              <a:rPr lang="en-GB" sz="1707" dirty="0" err="1">
                <a:solidFill>
                  <a:schemeClr val="bg1"/>
                </a:solidFill>
              </a:rPr>
              <a:t>Onc</a:t>
            </a:r>
            <a:r>
              <a:rPr lang="en-GB" sz="1707" dirty="0">
                <a:solidFill>
                  <a:schemeClr val="bg1"/>
                </a:solidFill>
              </a:rPr>
              <a:t> 2022</a:t>
            </a:r>
          </a:p>
        </p:txBody>
      </p:sp>
    </p:spTree>
    <p:extLst>
      <p:ext uri="{BB962C8B-B14F-4D97-AF65-F5344CB8AC3E}">
        <p14:creationId xmlns:p14="http://schemas.microsoft.com/office/powerpoint/2010/main" val="19504045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ADFD4-4AFA-210B-CD98-341D8C4E46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ttangolo 33">
            <a:extLst>
              <a:ext uri="{FF2B5EF4-FFF2-40B4-BE49-F238E27FC236}">
                <a16:creationId xmlns:a16="http://schemas.microsoft.com/office/drawing/2014/main" id="{609D06B0-9205-3B5A-8DD7-3B57CE314570}"/>
              </a:ext>
            </a:extLst>
          </p:cNvPr>
          <p:cNvSpPr/>
          <p:nvPr/>
        </p:nvSpPr>
        <p:spPr>
          <a:xfrm>
            <a:off x="493560" y="1153333"/>
            <a:ext cx="4442923" cy="8584367"/>
          </a:xfrm>
          <a:prstGeom prst="rect">
            <a:avLst/>
          </a:prstGeom>
          <a:solidFill>
            <a:schemeClr val="accent2">
              <a:lumMod val="20000"/>
              <a:lumOff val="8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32" name="Rettangolo 31">
            <a:extLst>
              <a:ext uri="{FF2B5EF4-FFF2-40B4-BE49-F238E27FC236}">
                <a16:creationId xmlns:a16="http://schemas.microsoft.com/office/drawing/2014/main" id="{87D0A3CF-C521-CE70-AAB2-A0021C83F3B6}"/>
              </a:ext>
            </a:extLst>
          </p:cNvPr>
          <p:cNvSpPr/>
          <p:nvPr/>
        </p:nvSpPr>
        <p:spPr>
          <a:xfrm>
            <a:off x="4931764" y="1169233"/>
            <a:ext cx="6255615" cy="8584367"/>
          </a:xfrm>
          <a:prstGeom prst="rect">
            <a:avLst/>
          </a:prstGeom>
          <a:solidFill>
            <a:schemeClr val="accent1">
              <a:lumMod val="60000"/>
              <a:lumOff val="4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2" name="M Kraft…">
            <a:extLst>
              <a:ext uri="{FF2B5EF4-FFF2-40B4-BE49-F238E27FC236}">
                <a16:creationId xmlns:a16="http://schemas.microsoft.com/office/drawing/2014/main" id="{C8CE5673-1668-76A8-822C-9FCE24CDDC59}"/>
              </a:ext>
            </a:extLst>
          </p:cNvPr>
          <p:cNvSpPr txBox="1"/>
          <p:nvPr/>
        </p:nvSpPr>
        <p:spPr>
          <a:xfrm>
            <a:off x="576445" y="4966579"/>
            <a:ext cx="4235144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 TECHNOLOGIES CRC</a:t>
            </a:r>
            <a:endParaRPr lang="en-GB" sz="3200" dirty="0"/>
          </a:p>
        </p:txBody>
      </p:sp>
      <p:sp>
        <p:nvSpPr>
          <p:cNvPr id="3" name="M Kraft…">
            <a:extLst>
              <a:ext uri="{FF2B5EF4-FFF2-40B4-BE49-F238E27FC236}">
                <a16:creationId xmlns:a16="http://schemas.microsoft.com/office/drawing/2014/main" id="{FECAC8BC-0A58-4336-EDF4-B2F7B8A70DD5}"/>
              </a:ext>
            </a:extLst>
          </p:cNvPr>
          <p:cNvSpPr txBox="1"/>
          <p:nvPr/>
        </p:nvSpPr>
        <p:spPr>
          <a:xfrm>
            <a:off x="7136434" y="2736181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3D-CT PRINTING</a:t>
            </a:r>
            <a:endParaRPr lang="en-GB" sz="3200" dirty="0"/>
          </a:p>
        </p:txBody>
      </p:sp>
      <p:cxnSp>
        <p:nvCxnSpPr>
          <p:cNvPr id="8" name="Connettore 2 7">
            <a:extLst>
              <a:ext uri="{FF2B5EF4-FFF2-40B4-BE49-F238E27FC236}">
                <a16:creationId xmlns:a16="http://schemas.microsoft.com/office/drawing/2014/main" id="{6720EBC3-2562-5DB3-12A0-10FECEC4BF7B}"/>
              </a:ext>
            </a:extLst>
          </p:cNvPr>
          <p:cNvCxnSpPr>
            <a:cxnSpLocks/>
            <a:stCxn id="2" idx="3"/>
            <a:endCxn id="3" idx="1"/>
          </p:cNvCxnSpPr>
          <p:nvPr/>
        </p:nvCxnSpPr>
        <p:spPr>
          <a:xfrm flipV="1">
            <a:off x="4811589" y="3033699"/>
            <a:ext cx="2324845" cy="2476619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5" name="M Kraft…">
            <a:extLst>
              <a:ext uri="{FF2B5EF4-FFF2-40B4-BE49-F238E27FC236}">
                <a16:creationId xmlns:a16="http://schemas.microsoft.com/office/drawing/2014/main" id="{DBAFDDCA-5422-4FF1-70DC-3AE762C6ED26}"/>
              </a:ext>
            </a:extLst>
          </p:cNvPr>
          <p:cNvSpPr txBox="1"/>
          <p:nvPr/>
        </p:nvSpPr>
        <p:spPr>
          <a:xfrm>
            <a:off x="576446" y="1290959"/>
            <a:ext cx="10486296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u="sng" dirty="0"/>
              <a:t>PRESENT</a:t>
            </a:r>
            <a:endParaRPr lang="en-GB" sz="3200" u="sng" dirty="0"/>
          </a:p>
        </p:txBody>
      </p:sp>
    </p:spTree>
    <p:extLst>
      <p:ext uri="{BB962C8B-B14F-4D97-AF65-F5344CB8AC3E}">
        <p14:creationId xmlns:p14="http://schemas.microsoft.com/office/powerpoint/2010/main" val="30179255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2" grpId="0" animBg="1"/>
      <p:bldP spid="3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6289F-25D3-E559-58EF-0117991250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 Kraft…">
            <a:extLst>
              <a:ext uri="{FF2B5EF4-FFF2-40B4-BE49-F238E27FC236}">
                <a16:creationId xmlns:a16="http://schemas.microsoft.com/office/drawing/2014/main" id="{BD8D9E0B-582D-D8BD-47C7-B5B0B352C85A}"/>
              </a:ext>
            </a:extLst>
          </p:cNvPr>
          <p:cNvSpPr txBox="1"/>
          <p:nvPr/>
        </p:nvSpPr>
        <p:spPr>
          <a:xfrm>
            <a:off x="3895175" y="1141544"/>
            <a:ext cx="9549911" cy="5950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>
                <a:latin typeface="+mj-lt"/>
              </a:rPr>
              <a:t>AI APPLIED TO IMAGING: HOW THE JOURNEY STARTED</a:t>
            </a:r>
          </a:p>
        </p:txBody>
      </p:sp>
      <p:pic>
        <p:nvPicPr>
          <p:cNvPr id="4" name="Imagen 4">
            <a:extLst>
              <a:ext uri="{FF2B5EF4-FFF2-40B4-BE49-F238E27FC236}">
                <a16:creationId xmlns:a16="http://schemas.microsoft.com/office/drawing/2014/main" id="{889CE53F-A1CF-C725-CC37-CCAA49F07B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599" y="2296094"/>
            <a:ext cx="6548438" cy="976313"/>
          </a:xfrm>
          <a:prstGeom prst="rect">
            <a:avLst/>
          </a:prstGeom>
        </p:spPr>
      </p:pic>
      <p:pic>
        <p:nvPicPr>
          <p:cNvPr id="5" name="Imagen 6">
            <a:extLst>
              <a:ext uri="{FF2B5EF4-FFF2-40B4-BE49-F238E27FC236}">
                <a16:creationId xmlns:a16="http://schemas.microsoft.com/office/drawing/2014/main" id="{BD2A5BC7-1A5E-1012-A252-0E7468F12F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2139" y="2572820"/>
            <a:ext cx="2734749" cy="699587"/>
          </a:xfrm>
          <a:prstGeom prst="rect">
            <a:avLst/>
          </a:prstGeom>
        </p:spPr>
      </p:pic>
      <p:pic>
        <p:nvPicPr>
          <p:cNvPr id="6" name="Imagen 7">
            <a:extLst>
              <a:ext uri="{FF2B5EF4-FFF2-40B4-BE49-F238E27FC236}">
                <a16:creationId xmlns:a16="http://schemas.microsoft.com/office/drawing/2014/main" id="{CFFCF083-CF69-C707-9FB7-D3B0DCF7F7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2427" y="3499272"/>
            <a:ext cx="13182747" cy="6254327"/>
          </a:xfrm>
          <a:prstGeom prst="rect">
            <a:avLst/>
          </a:prstGeom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716F9D4C-8800-9A6E-3351-669C539897BE}"/>
              </a:ext>
            </a:extLst>
          </p:cNvPr>
          <p:cNvSpPr txBox="1"/>
          <p:nvPr/>
        </p:nvSpPr>
        <p:spPr>
          <a:xfrm>
            <a:off x="4250157" y="1895984"/>
            <a:ext cx="8218715" cy="4001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latin typeface="+mj-lt"/>
              </a:rPr>
              <a:t>PREOPERATIVE PLANNING</a:t>
            </a:r>
            <a:endParaRPr lang="en-GB" sz="2000" dirty="0">
              <a:latin typeface="+mj-lt"/>
            </a:endParaRPr>
          </a:p>
        </p:txBody>
      </p:sp>
      <p:sp>
        <p:nvSpPr>
          <p:cNvPr id="11" name="M Kraft…">
            <a:extLst>
              <a:ext uri="{FF2B5EF4-FFF2-40B4-BE49-F238E27FC236}">
                <a16:creationId xmlns:a16="http://schemas.microsoft.com/office/drawing/2014/main" id="{EBA58F96-3D24-114C-5D5D-A7D9AAC8ADC8}"/>
              </a:ext>
            </a:extLst>
          </p:cNvPr>
          <p:cNvSpPr txBox="1"/>
          <p:nvPr/>
        </p:nvSpPr>
        <p:spPr>
          <a:xfrm>
            <a:off x="13791287" y="1446284"/>
            <a:ext cx="3213377" cy="15799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Costs?</a:t>
            </a:r>
          </a:p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Usefulness?</a:t>
            </a:r>
          </a:p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Sustainability?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216182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99D82F-78BB-38CB-CF31-9D342D3B45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ttangolo 33">
            <a:extLst>
              <a:ext uri="{FF2B5EF4-FFF2-40B4-BE49-F238E27FC236}">
                <a16:creationId xmlns:a16="http://schemas.microsoft.com/office/drawing/2014/main" id="{D9D1D4DD-BCA9-02FD-C5F5-BCAD9A1FB0FE}"/>
              </a:ext>
            </a:extLst>
          </p:cNvPr>
          <p:cNvSpPr/>
          <p:nvPr/>
        </p:nvSpPr>
        <p:spPr>
          <a:xfrm>
            <a:off x="493560" y="1153333"/>
            <a:ext cx="4442923" cy="8584367"/>
          </a:xfrm>
          <a:prstGeom prst="rect">
            <a:avLst/>
          </a:prstGeom>
          <a:solidFill>
            <a:schemeClr val="accent2">
              <a:lumMod val="20000"/>
              <a:lumOff val="8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32" name="Rettangolo 31">
            <a:extLst>
              <a:ext uri="{FF2B5EF4-FFF2-40B4-BE49-F238E27FC236}">
                <a16:creationId xmlns:a16="http://schemas.microsoft.com/office/drawing/2014/main" id="{3D95D678-4522-81C2-1D42-8C24679CC2D0}"/>
              </a:ext>
            </a:extLst>
          </p:cNvPr>
          <p:cNvSpPr/>
          <p:nvPr/>
        </p:nvSpPr>
        <p:spPr>
          <a:xfrm>
            <a:off x="4931764" y="1169233"/>
            <a:ext cx="6255615" cy="8584367"/>
          </a:xfrm>
          <a:prstGeom prst="rect">
            <a:avLst/>
          </a:prstGeom>
          <a:solidFill>
            <a:schemeClr val="accent1">
              <a:lumMod val="60000"/>
              <a:lumOff val="4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2" name="M Kraft…">
            <a:extLst>
              <a:ext uri="{FF2B5EF4-FFF2-40B4-BE49-F238E27FC236}">
                <a16:creationId xmlns:a16="http://schemas.microsoft.com/office/drawing/2014/main" id="{A7C3B2E9-B81E-9F5E-77A0-57CF16E8B952}"/>
              </a:ext>
            </a:extLst>
          </p:cNvPr>
          <p:cNvSpPr txBox="1"/>
          <p:nvPr/>
        </p:nvSpPr>
        <p:spPr>
          <a:xfrm>
            <a:off x="576445" y="4966579"/>
            <a:ext cx="4235144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 TECHNOLOGIES CRC</a:t>
            </a:r>
            <a:endParaRPr lang="en-GB" sz="3200" dirty="0"/>
          </a:p>
        </p:txBody>
      </p:sp>
      <p:sp>
        <p:nvSpPr>
          <p:cNvPr id="3" name="M Kraft…">
            <a:extLst>
              <a:ext uri="{FF2B5EF4-FFF2-40B4-BE49-F238E27FC236}">
                <a16:creationId xmlns:a16="http://schemas.microsoft.com/office/drawing/2014/main" id="{80EE6488-A3CF-1020-5AEF-E1789952D07D}"/>
              </a:ext>
            </a:extLst>
          </p:cNvPr>
          <p:cNvSpPr txBox="1"/>
          <p:nvPr/>
        </p:nvSpPr>
        <p:spPr>
          <a:xfrm>
            <a:off x="7136434" y="2736181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3D-CT PRINTING</a:t>
            </a:r>
            <a:endParaRPr lang="en-GB" sz="3200" dirty="0"/>
          </a:p>
        </p:txBody>
      </p:sp>
      <p:sp>
        <p:nvSpPr>
          <p:cNvPr id="5" name="M Kraft…">
            <a:extLst>
              <a:ext uri="{FF2B5EF4-FFF2-40B4-BE49-F238E27FC236}">
                <a16:creationId xmlns:a16="http://schemas.microsoft.com/office/drawing/2014/main" id="{D34A7D99-3648-7A3F-3A6D-19B7A4DFFA0D}"/>
              </a:ext>
            </a:extLst>
          </p:cNvPr>
          <p:cNvSpPr txBox="1"/>
          <p:nvPr/>
        </p:nvSpPr>
        <p:spPr>
          <a:xfrm>
            <a:off x="7136434" y="5171869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3D-MR IMAGING</a:t>
            </a:r>
            <a:endParaRPr lang="en-GB" sz="3200" dirty="0"/>
          </a:p>
        </p:txBody>
      </p:sp>
      <p:cxnSp>
        <p:nvCxnSpPr>
          <p:cNvPr id="8" name="Connettore 2 7">
            <a:extLst>
              <a:ext uri="{FF2B5EF4-FFF2-40B4-BE49-F238E27FC236}">
                <a16:creationId xmlns:a16="http://schemas.microsoft.com/office/drawing/2014/main" id="{FFCF3420-75C0-031F-7283-00432E97800A}"/>
              </a:ext>
            </a:extLst>
          </p:cNvPr>
          <p:cNvCxnSpPr>
            <a:cxnSpLocks/>
            <a:stCxn id="2" idx="3"/>
            <a:endCxn id="3" idx="1"/>
          </p:cNvCxnSpPr>
          <p:nvPr/>
        </p:nvCxnSpPr>
        <p:spPr>
          <a:xfrm flipV="1">
            <a:off x="4811589" y="3033699"/>
            <a:ext cx="2324845" cy="2476619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9" name="Connettore 2 8">
            <a:extLst>
              <a:ext uri="{FF2B5EF4-FFF2-40B4-BE49-F238E27FC236}">
                <a16:creationId xmlns:a16="http://schemas.microsoft.com/office/drawing/2014/main" id="{9C0967DC-2726-A306-DC5C-4CA7CDB246D3}"/>
              </a:ext>
            </a:extLst>
          </p:cNvPr>
          <p:cNvCxnSpPr>
            <a:cxnSpLocks/>
            <a:stCxn id="2" idx="3"/>
            <a:endCxn id="5" idx="1"/>
          </p:cNvCxnSpPr>
          <p:nvPr/>
        </p:nvCxnSpPr>
        <p:spPr>
          <a:xfrm flipV="1">
            <a:off x="4811589" y="5469387"/>
            <a:ext cx="2324845" cy="40931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5" name="M Kraft…">
            <a:extLst>
              <a:ext uri="{FF2B5EF4-FFF2-40B4-BE49-F238E27FC236}">
                <a16:creationId xmlns:a16="http://schemas.microsoft.com/office/drawing/2014/main" id="{6C8282E5-282E-5C86-7BC5-8437B595D848}"/>
              </a:ext>
            </a:extLst>
          </p:cNvPr>
          <p:cNvSpPr txBox="1"/>
          <p:nvPr/>
        </p:nvSpPr>
        <p:spPr>
          <a:xfrm>
            <a:off x="576446" y="1290959"/>
            <a:ext cx="10486296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u="sng" dirty="0"/>
              <a:t>PRESENT</a:t>
            </a:r>
            <a:endParaRPr lang="en-GB" sz="3200" u="sng" dirty="0"/>
          </a:p>
        </p:txBody>
      </p:sp>
    </p:spTree>
    <p:extLst>
      <p:ext uri="{BB962C8B-B14F-4D97-AF65-F5344CB8AC3E}">
        <p14:creationId xmlns:p14="http://schemas.microsoft.com/office/powerpoint/2010/main" val="38397947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B03805-008D-90FF-70E5-658690E387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6">
            <a:extLst>
              <a:ext uri="{FF2B5EF4-FFF2-40B4-BE49-F238E27FC236}">
                <a16:creationId xmlns:a16="http://schemas.microsoft.com/office/drawing/2014/main" id="{FA58667E-948B-CB77-B8D6-AEB6215905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68128" y="8529628"/>
            <a:ext cx="2955636" cy="651847"/>
          </a:xfrm>
          <a:prstGeom prst="rect">
            <a:avLst/>
          </a:prstGeom>
        </p:spPr>
      </p:pic>
      <p:pic>
        <p:nvPicPr>
          <p:cNvPr id="4" name="Imagen 2">
            <a:extLst>
              <a:ext uri="{FF2B5EF4-FFF2-40B4-BE49-F238E27FC236}">
                <a16:creationId xmlns:a16="http://schemas.microsoft.com/office/drawing/2014/main" id="{FEB9FFAE-4987-7641-5EB1-C75F0150ED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849" y="2330024"/>
            <a:ext cx="6839044" cy="3842504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7E42F7F6-D331-26E4-65BE-5FA8A37247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715" y="6257056"/>
            <a:ext cx="6037522" cy="3421594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40DD0228-429E-39DD-A462-E12E683553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7849" y="1179808"/>
            <a:ext cx="7173326" cy="990738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1D764A8F-9027-EDF6-41B9-67ECEF83E5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19024" y="1308413"/>
            <a:ext cx="7668695" cy="733527"/>
          </a:xfrm>
          <a:prstGeom prst="rect">
            <a:avLst/>
          </a:prstGeom>
        </p:spPr>
      </p:pic>
      <p:pic>
        <p:nvPicPr>
          <p:cNvPr id="11" name="Imagen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165611" y="3158220"/>
            <a:ext cx="3788163" cy="4811992"/>
          </a:xfrm>
          <a:prstGeom prst="rect">
            <a:avLst/>
          </a:prstGeom>
        </p:spPr>
      </p:pic>
      <p:pic>
        <p:nvPicPr>
          <p:cNvPr id="13" name="Imagen 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1540" y="3706281"/>
            <a:ext cx="4828570" cy="3715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89666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68C284-3290-4C95-A513-BEFC3144A8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ttangolo 33">
            <a:extLst>
              <a:ext uri="{FF2B5EF4-FFF2-40B4-BE49-F238E27FC236}">
                <a16:creationId xmlns:a16="http://schemas.microsoft.com/office/drawing/2014/main" id="{FE46C482-BA80-99C6-B12A-598EADF86BC1}"/>
              </a:ext>
            </a:extLst>
          </p:cNvPr>
          <p:cNvSpPr/>
          <p:nvPr/>
        </p:nvSpPr>
        <p:spPr>
          <a:xfrm>
            <a:off x="493560" y="1153333"/>
            <a:ext cx="4442923" cy="8584367"/>
          </a:xfrm>
          <a:prstGeom prst="rect">
            <a:avLst/>
          </a:prstGeom>
          <a:solidFill>
            <a:schemeClr val="accent2">
              <a:lumMod val="20000"/>
              <a:lumOff val="8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32" name="Rettangolo 31">
            <a:extLst>
              <a:ext uri="{FF2B5EF4-FFF2-40B4-BE49-F238E27FC236}">
                <a16:creationId xmlns:a16="http://schemas.microsoft.com/office/drawing/2014/main" id="{DC39BF7C-61AC-2408-4BE0-6E8229EA941C}"/>
              </a:ext>
            </a:extLst>
          </p:cNvPr>
          <p:cNvSpPr/>
          <p:nvPr/>
        </p:nvSpPr>
        <p:spPr>
          <a:xfrm>
            <a:off x="4931764" y="1169233"/>
            <a:ext cx="6255615" cy="8584367"/>
          </a:xfrm>
          <a:prstGeom prst="rect">
            <a:avLst/>
          </a:prstGeom>
          <a:solidFill>
            <a:schemeClr val="accent1">
              <a:lumMod val="60000"/>
              <a:lumOff val="4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2" name="M Kraft…">
            <a:extLst>
              <a:ext uri="{FF2B5EF4-FFF2-40B4-BE49-F238E27FC236}">
                <a16:creationId xmlns:a16="http://schemas.microsoft.com/office/drawing/2014/main" id="{25DA5FD7-DDFB-2BEF-33C2-F3272A078FB1}"/>
              </a:ext>
            </a:extLst>
          </p:cNvPr>
          <p:cNvSpPr txBox="1"/>
          <p:nvPr/>
        </p:nvSpPr>
        <p:spPr>
          <a:xfrm>
            <a:off x="576445" y="4966579"/>
            <a:ext cx="4235144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 TECHNOLOGIES CRC</a:t>
            </a:r>
            <a:endParaRPr lang="en-GB" sz="3200" dirty="0"/>
          </a:p>
        </p:txBody>
      </p:sp>
      <p:sp>
        <p:nvSpPr>
          <p:cNvPr id="3" name="M Kraft…">
            <a:extLst>
              <a:ext uri="{FF2B5EF4-FFF2-40B4-BE49-F238E27FC236}">
                <a16:creationId xmlns:a16="http://schemas.microsoft.com/office/drawing/2014/main" id="{807A7542-371A-EDB6-C596-D046FD07A521}"/>
              </a:ext>
            </a:extLst>
          </p:cNvPr>
          <p:cNvSpPr txBox="1"/>
          <p:nvPr/>
        </p:nvSpPr>
        <p:spPr>
          <a:xfrm>
            <a:off x="7136434" y="2736181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3D-CT PRINTING</a:t>
            </a:r>
            <a:endParaRPr lang="en-GB" sz="3200" dirty="0"/>
          </a:p>
        </p:txBody>
      </p:sp>
      <p:sp>
        <p:nvSpPr>
          <p:cNvPr id="5" name="M Kraft…">
            <a:extLst>
              <a:ext uri="{FF2B5EF4-FFF2-40B4-BE49-F238E27FC236}">
                <a16:creationId xmlns:a16="http://schemas.microsoft.com/office/drawing/2014/main" id="{1453DBF0-7636-3B7C-7B0B-0958F65517F3}"/>
              </a:ext>
            </a:extLst>
          </p:cNvPr>
          <p:cNvSpPr txBox="1"/>
          <p:nvPr/>
        </p:nvSpPr>
        <p:spPr>
          <a:xfrm>
            <a:off x="7136434" y="5171869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3D-MR IMAGING</a:t>
            </a:r>
            <a:endParaRPr lang="en-GB" sz="3200" dirty="0"/>
          </a:p>
        </p:txBody>
      </p:sp>
      <p:cxnSp>
        <p:nvCxnSpPr>
          <p:cNvPr id="8" name="Connettore 2 7">
            <a:extLst>
              <a:ext uri="{FF2B5EF4-FFF2-40B4-BE49-F238E27FC236}">
                <a16:creationId xmlns:a16="http://schemas.microsoft.com/office/drawing/2014/main" id="{34E76427-4556-3009-6CE3-8107BA71706B}"/>
              </a:ext>
            </a:extLst>
          </p:cNvPr>
          <p:cNvCxnSpPr>
            <a:cxnSpLocks/>
            <a:stCxn id="2" idx="3"/>
            <a:endCxn id="3" idx="1"/>
          </p:cNvCxnSpPr>
          <p:nvPr/>
        </p:nvCxnSpPr>
        <p:spPr>
          <a:xfrm flipV="1">
            <a:off x="4811589" y="3033699"/>
            <a:ext cx="2324845" cy="2476619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9" name="Connettore 2 8">
            <a:extLst>
              <a:ext uri="{FF2B5EF4-FFF2-40B4-BE49-F238E27FC236}">
                <a16:creationId xmlns:a16="http://schemas.microsoft.com/office/drawing/2014/main" id="{D87A29F9-9FE9-AD86-D933-6921ED77E863}"/>
              </a:ext>
            </a:extLst>
          </p:cNvPr>
          <p:cNvCxnSpPr>
            <a:cxnSpLocks/>
            <a:stCxn id="2" idx="3"/>
            <a:endCxn id="5" idx="1"/>
          </p:cNvCxnSpPr>
          <p:nvPr/>
        </p:nvCxnSpPr>
        <p:spPr>
          <a:xfrm flipV="1">
            <a:off x="4811589" y="5469387"/>
            <a:ext cx="2324845" cy="40931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5" name="M Kraft…">
            <a:extLst>
              <a:ext uri="{FF2B5EF4-FFF2-40B4-BE49-F238E27FC236}">
                <a16:creationId xmlns:a16="http://schemas.microsoft.com/office/drawing/2014/main" id="{730F0B11-DCCF-CBF7-7358-8171ECD1D7B7}"/>
              </a:ext>
            </a:extLst>
          </p:cNvPr>
          <p:cNvSpPr txBox="1"/>
          <p:nvPr/>
        </p:nvSpPr>
        <p:spPr>
          <a:xfrm>
            <a:off x="576446" y="1290959"/>
            <a:ext cx="10486296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u="sng" dirty="0"/>
              <a:t>PRESENT</a:t>
            </a:r>
            <a:endParaRPr lang="en-GB" sz="3200" u="sng" dirty="0"/>
          </a:p>
        </p:txBody>
      </p:sp>
      <p:sp>
        <p:nvSpPr>
          <p:cNvPr id="4" name="M Kraft…">
            <a:extLst>
              <a:ext uri="{FF2B5EF4-FFF2-40B4-BE49-F238E27FC236}">
                <a16:creationId xmlns:a16="http://schemas.microsoft.com/office/drawing/2014/main" id="{5BACD5EC-5BB0-30AD-00C3-6CA80CAC209D}"/>
              </a:ext>
            </a:extLst>
          </p:cNvPr>
          <p:cNvSpPr txBox="1"/>
          <p:nvPr/>
        </p:nvSpPr>
        <p:spPr>
          <a:xfrm>
            <a:off x="7136433" y="7144379"/>
            <a:ext cx="3554051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PLANNING:</a:t>
            </a:r>
          </a:p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RECTAL CANCER</a:t>
            </a:r>
            <a:endParaRPr lang="en-GB" sz="3200" dirty="0"/>
          </a:p>
        </p:txBody>
      </p:sp>
      <p:cxnSp>
        <p:nvCxnSpPr>
          <p:cNvPr id="6" name="Connettore 2 5">
            <a:extLst>
              <a:ext uri="{FF2B5EF4-FFF2-40B4-BE49-F238E27FC236}">
                <a16:creationId xmlns:a16="http://schemas.microsoft.com/office/drawing/2014/main" id="{180B3753-0AA4-755E-72AA-DA12FCF55015}"/>
              </a:ext>
            </a:extLst>
          </p:cNvPr>
          <p:cNvCxnSpPr>
            <a:cxnSpLocks/>
          </p:cNvCxnSpPr>
          <p:nvPr/>
        </p:nvCxnSpPr>
        <p:spPr>
          <a:xfrm>
            <a:off x="8913458" y="5766904"/>
            <a:ext cx="0" cy="1408252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pic>
        <p:nvPicPr>
          <p:cNvPr id="13" name="Immagine 12" descr="Large intestine showing cecum, colon and rectum 65839069 Vector Art at  Vecteezy">
            <a:extLst>
              <a:ext uri="{FF2B5EF4-FFF2-40B4-BE49-F238E27FC236}">
                <a16:creationId xmlns:a16="http://schemas.microsoft.com/office/drawing/2014/main" id="{5EF658D9-1EA4-0BB3-0DB1-54895B3C78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1032" y="2978247"/>
            <a:ext cx="5215671" cy="5215671"/>
          </a:xfrm>
          <a:prstGeom prst="rect">
            <a:avLst/>
          </a:prstGeom>
        </p:spPr>
      </p:pic>
      <p:sp>
        <p:nvSpPr>
          <p:cNvPr id="14" name="Ovale 13">
            <a:extLst>
              <a:ext uri="{FF2B5EF4-FFF2-40B4-BE49-F238E27FC236}">
                <a16:creationId xmlns:a16="http://schemas.microsoft.com/office/drawing/2014/main" id="{8991B5F1-F838-EE39-6532-2F6DADE01CAE}"/>
              </a:ext>
            </a:extLst>
          </p:cNvPr>
          <p:cNvSpPr/>
          <p:nvPr/>
        </p:nvSpPr>
        <p:spPr>
          <a:xfrm>
            <a:off x="13502640" y="6054056"/>
            <a:ext cx="1539240" cy="1687864"/>
          </a:xfrm>
          <a:prstGeom prst="ellipse">
            <a:avLst/>
          </a:prstGeom>
          <a:noFill/>
          <a:ln w="12700" cap="flat">
            <a:solidFill>
              <a:srgbClr val="002060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</p:spTree>
    <p:extLst>
      <p:ext uri="{BB962C8B-B14F-4D97-AF65-F5344CB8AC3E}">
        <p14:creationId xmlns:p14="http://schemas.microsoft.com/office/powerpoint/2010/main" val="350419696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E62B5F-0283-BF3A-4FB7-470074F9E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3">
            <a:extLst>
              <a:ext uri="{FF2B5EF4-FFF2-40B4-BE49-F238E27FC236}">
                <a16:creationId xmlns:a16="http://schemas.microsoft.com/office/drawing/2014/main" id="{70C386B8-C0E1-025A-DBEF-75BDBE2C6F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8564" y="3356663"/>
            <a:ext cx="11618532" cy="4582679"/>
          </a:xfrm>
          <a:prstGeom prst="rect">
            <a:avLst/>
          </a:prstGeom>
        </p:spPr>
      </p:pic>
      <p:sp>
        <p:nvSpPr>
          <p:cNvPr id="8" name="Rectángulo 4">
            <a:extLst>
              <a:ext uri="{FF2B5EF4-FFF2-40B4-BE49-F238E27FC236}">
                <a16:creationId xmlns:a16="http://schemas.microsoft.com/office/drawing/2014/main" id="{3F27E7F3-5D6A-4336-8ACB-A0D5B46CB1F7}"/>
              </a:ext>
            </a:extLst>
          </p:cNvPr>
          <p:cNvSpPr/>
          <p:nvPr/>
        </p:nvSpPr>
        <p:spPr>
          <a:xfrm>
            <a:off x="3882452" y="5627590"/>
            <a:ext cx="8094687" cy="24994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s-ES_tradnl" sz="3600" dirty="0" err="1">
                <a:latin typeface="+mj-lt"/>
              </a:rPr>
              <a:t>Accuracy</a:t>
            </a:r>
            <a:r>
              <a:rPr lang="es-ES_tradnl" sz="3600" dirty="0">
                <a:latin typeface="+mj-lt"/>
              </a:rPr>
              <a:t>: 88%</a:t>
            </a:r>
          </a:p>
          <a:p>
            <a:pPr>
              <a:lnSpc>
                <a:spcPct val="150000"/>
              </a:lnSpc>
            </a:pPr>
            <a:r>
              <a:rPr lang="es-ES_tradnl" sz="3600" dirty="0" err="1">
                <a:latin typeface="+mj-lt"/>
              </a:rPr>
              <a:t>Negative</a:t>
            </a:r>
            <a:r>
              <a:rPr lang="es-ES_tradnl" sz="3600" dirty="0">
                <a:latin typeface="+mj-lt"/>
              </a:rPr>
              <a:t> </a:t>
            </a:r>
            <a:r>
              <a:rPr lang="es-ES_tradnl" sz="3600" dirty="0" err="1">
                <a:latin typeface="+mj-lt"/>
              </a:rPr>
              <a:t>predictive</a:t>
            </a:r>
            <a:r>
              <a:rPr lang="es-ES_tradnl" sz="3600" dirty="0">
                <a:latin typeface="+mj-lt"/>
              </a:rPr>
              <a:t> </a:t>
            </a:r>
            <a:r>
              <a:rPr lang="es-ES_tradnl" sz="3600" dirty="0" err="1">
                <a:latin typeface="+mj-lt"/>
              </a:rPr>
              <a:t>value</a:t>
            </a:r>
            <a:r>
              <a:rPr lang="es-ES_tradnl" sz="3600" dirty="0">
                <a:latin typeface="+mj-lt"/>
              </a:rPr>
              <a:t> of CRM: 94%</a:t>
            </a:r>
          </a:p>
          <a:p>
            <a:pPr>
              <a:lnSpc>
                <a:spcPct val="150000"/>
              </a:lnSpc>
            </a:pPr>
            <a:r>
              <a:rPr lang="es-ES_tradnl" sz="3600" dirty="0">
                <a:latin typeface="+mj-lt"/>
              </a:rPr>
              <a:t>Positive </a:t>
            </a:r>
            <a:r>
              <a:rPr lang="es-ES_tradnl" sz="3600" dirty="0" err="1">
                <a:latin typeface="+mj-lt"/>
              </a:rPr>
              <a:t>predictive</a:t>
            </a:r>
            <a:r>
              <a:rPr lang="es-ES_tradnl" sz="3600" dirty="0">
                <a:latin typeface="+mj-lt"/>
              </a:rPr>
              <a:t> </a:t>
            </a:r>
            <a:r>
              <a:rPr lang="es-ES_tradnl" sz="3600" dirty="0" err="1">
                <a:latin typeface="+mj-lt"/>
              </a:rPr>
              <a:t>value</a:t>
            </a:r>
            <a:r>
              <a:rPr lang="es-ES_tradnl" sz="3600" dirty="0">
                <a:latin typeface="+mj-lt"/>
              </a:rPr>
              <a:t> of CRM: 54%</a:t>
            </a:r>
          </a:p>
        </p:txBody>
      </p:sp>
      <p:sp>
        <p:nvSpPr>
          <p:cNvPr id="10" name="Elipse 5">
            <a:extLst>
              <a:ext uri="{FF2B5EF4-FFF2-40B4-BE49-F238E27FC236}">
                <a16:creationId xmlns:a16="http://schemas.microsoft.com/office/drawing/2014/main" id="{C83C671F-CF68-01EF-601E-AF27FC2599DC}"/>
              </a:ext>
            </a:extLst>
          </p:cNvPr>
          <p:cNvSpPr/>
          <p:nvPr/>
        </p:nvSpPr>
        <p:spPr>
          <a:xfrm>
            <a:off x="10525431" y="7293850"/>
            <a:ext cx="1121926" cy="980720"/>
          </a:xfrm>
          <a:prstGeom prst="ellipse">
            <a:avLst/>
          </a:prstGeom>
          <a:noFill/>
          <a:ln w="47625" cap="flat">
            <a:solidFill>
              <a:srgbClr val="FF0000"/>
            </a:solidFill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8" tIns="35718" rIns="35718" bIns="35718" numCol="1" spcCol="38100" rtlCol="0" anchor="ctr">
            <a:spAutoFit/>
          </a:bodyPr>
          <a:lstStyle/>
          <a:p>
            <a:pPr algn="ctr" defTabSz="410751" latinLnBrk="1" hangingPunct="0"/>
            <a:endParaRPr lang="es-ES_tradnl" sz="3200">
              <a:solidFill>
                <a:srgbClr val="FFFFFF"/>
              </a:solidFill>
              <a:effectLst>
                <a:outerShdw blurRad="25400" dist="33948" dir="2700000" rotWithShape="0">
                  <a:srgbClr val="3B3936"/>
                </a:outerShdw>
              </a:effectLst>
              <a:latin typeface="+mj-lt"/>
              <a:ea typeface="Palatino"/>
              <a:cs typeface="Palatino"/>
              <a:sym typeface="Palatino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5F1B4848-0B93-312A-5553-38AEB567247B}"/>
              </a:ext>
            </a:extLst>
          </p:cNvPr>
          <p:cNvSpPr txBox="1"/>
          <p:nvPr/>
        </p:nvSpPr>
        <p:spPr>
          <a:xfrm>
            <a:off x="3749832" y="1449995"/>
            <a:ext cx="984059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PREOPERATIVE PLANNING: </a:t>
            </a:r>
          </a:p>
          <a:p>
            <a:pPr algn="ctr"/>
            <a:r>
              <a:rPr lang="en-US" sz="3200" b="1" dirty="0">
                <a:latin typeface="+mj-lt"/>
              </a:rPr>
              <a:t>LOCALLY ADVANCED AND RECURRENT RECTAL CANCER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5261711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F9598-DD41-6A94-8E3C-1C54330DF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57">
            <a:extLst>
              <a:ext uri="{FF2B5EF4-FFF2-40B4-BE49-F238E27FC236}">
                <a16:creationId xmlns:a16="http://schemas.microsoft.com/office/drawing/2014/main" id="{F1604C4E-DBC2-5415-219D-41AFF4C131CA}"/>
              </a:ext>
            </a:extLst>
          </p:cNvPr>
          <p:cNvSpPr txBox="1">
            <a:spLocks/>
          </p:cNvSpPr>
          <p:nvPr/>
        </p:nvSpPr>
        <p:spPr>
          <a:xfrm>
            <a:off x="3685807" y="5401453"/>
            <a:ext cx="10725722" cy="2908092"/>
          </a:xfrm>
          <a:prstGeom prst="rect">
            <a:avLst/>
          </a:prstGeom>
        </p:spPr>
        <p:txBody>
          <a:bodyPr/>
          <a:lstStyle>
            <a:lvl1pPr marL="626597" indent="-626597" defTabSz="779011">
              <a:spcBef>
                <a:spcPts val="3200"/>
              </a:spcBef>
              <a:buClr>
                <a:srgbClr val="929292"/>
              </a:buClr>
              <a:buSzPct val="60000"/>
              <a:buFont typeface="Zapf Dingbats"/>
              <a:buChar char="❖"/>
              <a:defRPr sz="4800">
                <a:solidFill>
                  <a:srgbClr val="414141"/>
                </a:solidFill>
                <a:latin typeface="Palatino"/>
                <a:ea typeface="Palatino"/>
                <a:cs typeface="Palatino"/>
                <a:sym typeface="Palatino"/>
              </a:defRPr>
            </a:lvl1pPr>
            <a:lvl2pPr marL="1253192" indent="-626597" defTabSz="779011">
              <a:spcBef>
                <a:spcPts val="3200"/>
              </a:spcBef>
              <a:buClr>
                <a:srgbClr val="929292"/>
              </a:buClr>
              <a:buSzPct val="60000"/>
              <a:buFont typeface="Zapf Dingbats"/>
              <a:buChar char="❖"/>
              <a:defRPr sz="4800">
                <a:solidFill>
                  <a:srgbClr val="414141"/>
                </a:solidFill>
                <a:latin typeface="Palatino"/>
                <a:ea typeface="Palatino"/>
                <a:cs typeface="Palatino"/>
                <a:sym typeface="Palatino"/>
              </a:defRPr>
            </a:lvl2pPr>
            <a:lvl3pPr marL="1879789" indent="-626597" defTabSz="779011">
              <a:spcBef>
                <a:spcPts val="3200"/>
              </a:spcBef>
              <a:buClr>
                <a:srgbClr val="929292"/>
              </a:buClr>
              <a:buSzPct val="60000"/>
              <a:buFont typeface="Zapf Dingbats"/>
              <a:buChar char="❖"/>
              <a:defRPr sz="4800">
                <a:solidFill>
                  <a:srgbClr val="414141"/>
                </a:solidFill>
                <a:latin typeface="Palatino"/>
                <a:ea typeface="Palatino"/>
                <a:cs typeface="Palatino"/>
                <a:sym typeface="Palatino"/>
              </a:defRPr>
            </a:lvl3pPr>
            <a:lvl4pPr marL="2506384" indent="-626597" defTabSz="779011">
              <a:spcBef>
                <a:spcPts val="3200"/>
              </a:spcBef>
              <a:buClr>
                <a:srgbClr val="929292"/>
              </a:buClr>
              <a:buSzPct val="60000"/>
              <a:buFont typeface="Zapf Dingbats"/>
              <a:buChar char="❖"/>
              <a:defRPr sz="4800">
                <a:solidFill>
                  <a:srgbClr val="414141"/>
                </a:solidFill>
                <a:latin typeface="Palatino"/>
                <a:ea typeface="Palatino"/>
                <a:cs typeface="Palatino"/>
                <a:sym typeface="Palatino"/>
              </a:defRPr>
            </a:lvl4pPr>
            <a:lvl5pPr marL="3132979" indent="-626597" defTabSz="779011">
              <a:spcBef>
                <a:spcPts val="3200"/>
              </a:spcBef>
              <a:buClr>
                <a:srgbClr val="929292"/>
              </a:buClr>
              <a:buSzPct val="60000"/>
              <a:buFont typeface="Zapf Dingbats"/>
              <a:buChar char="❖"/>
              <a:defRPr sz="4800">
                <a:solidFill>
                  <a:srgbClr val="414141"/>
                </a:solidFill>
                <a:latin typeface="Palatino"/>
                <a:ea typeface="Palatino"/>
                <a:cs typeface="Palatino"/>
                <a:sym typeface="Palatino"/>
              </a:defRPr>
            </a:lvl5pPr>
            <a:lvl6pPr marL="3759576" indent="-626597" defTabSz="779011">
              <a:spcBef>
                <a:spcPts val="3200"/>
              </a:spcBef>
              <a:buClr>
                <a:srgbClr val="929292"/>
              </a:buClr>
              <a:buSzPct val="60000"/>
              <a:buFont typeface="Zapf Dingbats"/>
              <a:buChar char="❖"/>
              <a:defRPr sz="4800">
                <a:solidFill>
                  <a:srgbClr val="414141"/>
                </a:solidFill>
                <a:latin typeface="Palatino"/>
                <a:ea typeface="Palatino"/>
                <a:cs typeface="Palatino"/>
                <a:sym typeface="Palatino"/>
              </a:defRPr>
            </a:lvl6pPr>
            <a:lvl7pPr marL="4386173" indent="-626597" defTabSz="779011">
              <a:spcBef>
                <a:spcPts val="3200"/>
              </a:spcBef>
              <a:buClr>
                <a:srgbClr val="929292"/>
              </a:buClr>
              <a:buSzPct val="60000"/>
              <a:buFont typeface="Zapf Dingbats"/>
              <a:buChar char="❖"/>
              <a:defRPr sz="4800">
                <a:solidFill>
                  <a:srgbClr val="414141"/>
                </a:solidFill>
                <a:latin typeface="Palatino"/>
                <a:ea typeface="Palatino"/>
                <a:cs typeface="Palatino"/>
                <a:sym typeface="Palatino"/>
              </a:defRPr>
            </a:lvl7pPr>
            <a:lvl8pPr marL="5012768" indent="-626597" defTabSz="779011">
              <a:spcBef>
                <a:spcPts val="3200"/>
              </a:spcBef>
              <a:buClr>
                <a:srgbClr val="929292"/>
              </a:buClr>
              <a:buSzPct val="60000"/>
              <a:buFont typeface="Zapf Dingbats"/>
              <a:buChar char="❖"/>
              <a:defRPr sz="4800">
                <a:solidFill>
                  <a:srgbClr val="414141"/>
                </a:solidFill>
                <a:latin typeface="Palatino"/>
                <a:ea typeface="Palatino"/>
                <a:cs typeface="Palatino"/>
                <a:sym typeface="Palatino"/>
              </a:defRPr>
            </a:lvl8pPr>
            <a:lvl9pPr marL="5639365" indent="-626597" defTabSz="779011">
              <a:spcBef>
                <a:spcPts val="3200"/>
              </a:spcBef>
              <a:buClr>
                <a:srgbClr val="929292"/>
              </a:buClr>
              <a:buSzPct val="60000"/>
              <a:buFont typeface="Zapf Dingbats"/>
              <a:buChar char="❖"/>
              <a:defRPr sz="4800">
                <a:solidFill>
                  <a:srgbClr val="414141"/>
                </a:solidFill>
                <a:latin typeface="Palatino"/>
                <a:ea typeface="Palatino"/>
                <a:cs typeface="Palatino"/>
                <a:sym typeface="Palatino"/>
              </a:defRPr>
            </a:lvl9pPr>
          </a:lstStyle>
          <a:p>
            <a:pPr algn="l">
              <a:defRPr sz="1800">
                <a:solidFill>
                  <a:srgbClr val="000000"/>
                </a:solidFill>
              </a:defRPr>
            </a:pPr>
            <a:r>
              <a:rPr lang="es-ES_tradnl" sz="2800" dirty="0">
                <a:solidFill>
                  <a:srgbClr val="000000"/>
                </a:solidFill>
                <a:latin typeface="+mj-lt"/>
              </a:rPr>
              <a:t>Negative predictive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value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for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invasion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of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nearby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structures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: 93%</a:t>
            </a:r>
          </a:p>
          <a:p>
            <a:pPr algn="l">
              <a:defRPr sz="1800">
                <a:solidFill>
                  <a:srgbClr val="000000"/>
                </a:solidFill>
              </a:defRPr>
            </a:pPr>
            <a:r>
              <a:rPr lang="es-ES_tradnl" sz="2800" dirty="0">
                <a:solidFill>
                  <a:srgbClr val="000000"/>
                </a:solidFill>
                <a:latin typeface="+mj-lt"/>
              </a:rPr>
              <a:t>Positive predictive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value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for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invasion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of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nearby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structures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: 60%</a:t>
            </a:r>
          </a:p>
          <a:p>
            <a:pPr algn="l">
              <a:defRPr sz="1800">
                <a:solidFill>
                  <a:srgbClr val="000000"/>
                </a:solidFill>
              </a:defRPr>
            </a:pP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Less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exact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in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the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event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of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 PSW </a:t>
            </a:r>
            <a:r>
              <a:rPr lang="es-ES_tradnl" sz="2800" dirty="0" err="1">
                <a:solidFill>
                  <a:srgbClr val="000000"/>
                </a:solidFill>
                <a:latin typeface="+mj-lt"/>
              </a:rPr>
              <a:t>recurrence</a:t>
            </a:r>
            <a:r>
              <a:rPr lang="es-ES_tradnl" sz="2800" dirty="0">
                <a:solidFill>
                  <a:srgbClr val="000000"/>
                </a:solidFill>
                <a:latin typeface="+mj-lt"/>
              </a:rPr>
              <a:t>.</a:t>
            </a:r>
          </a:p>
        </p:txBody>
      </p:sp>
      <p:pic>
        <p:nvPicPr>
          <p:cNvPr id="3" name="Imagen 3">
            <a:extLst>
              <a:ext uri="{FF2B5EF4-FFF2-40B4-BE49-F238E27FC236}">
                <a16:creationId xmlns:a16="http://schemas.microsoft.com/office/drawing/2014/main" id="{CAB21B06-31B1-B5F5-C8F7-9F31C28DFE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4619" y="2833742"/>
            <a:ext cx="10108098" cy="1294765"/>
          </a:xfrm>
          <a:prstGeom prst="rect">
            <a:avLst/>
          </a:prstGeom>
        </p:spPr>
      </p:pic>
      <p:pic>
        <p:nvPicPr>
          <p:cNvPr id="4" name="Imagen 13">
            <a:extLst>
              <a:ext uri="{FF2B5EF4-FFF2-40B4-BE49-F238E27FC236}">
                <a16:creationId xmlns:a16="http://schemas.microsoft.com/office/drawing/2014/main" id="{4E00AAF4-D781-3D7E-B4A6-0418B7A4FE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95332" y="8762053"/>
            <a:ext cx="3044931" cy="491118"/>
          </a:xfrm>
          <a:prstGeom prst="rect">
            <a:avLst/>
          </a:prstGeom>
        </p:spPr>
      </p:pic>
      <p:cxnSp>
        <p:nvCxnSpPr>
          <p:cNvPr id="5" name="Conector recto 6">
            <a:extLst>
              <a:ext uri="{FF2B5EF4-FFF2-40B4-BE49-F238E27FC236}">
                <a16:creationId xmlns:a16="http://schemas.microsoft.com/office/drawing/2014/main" id="{1A8F20C3-C31C-392F-E3D5-444076AD8F46}"/>
              </a:ext>
            </a:extLst>
          </p:cNvPr>
          <p:cNvCxnSpPr/>
          <p:nvPr/>
        </p:nvCxnSpPr>
        <p:spPr>
          <a:xfrm>
            <a:off x="12808915" y="6773354"/>
            <a:ext cx="774424" cy="0"/>
          </a:xfrm>
          <a:prstGeom prst="line">
            <a:avLst/>
          </a:prstGeom>
          <a:noFill/>
          <a:ln w="38100" cap="flat">
            <a:solidFill>
              <a:srgbClr val="FF0000"/>
            </a:solidFill>
            <a:prstDash val="solid"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D9CAC97A-8F9B-A7C8-7287-B70E2EDF13EA}"/>
              </a:ext>
            </a:extLst>
          </p:cNvPr>
          <p:cNvSpPr txBox="1"/>
          <p:nvPr/>
        </p:nvSpPr>
        <p:spPr>
          <a:xfrm>
            <a:off x="3749832" y="1449995"/>
            <a:ext cx="984059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PREOPERATIVE PLANNING: </a:t>
            </a:r>
          </a:p>
          <a:p>
            <a:pPr algn="ctr"/>
            <a:r>
              <a:rPr lang="en-US" sz="3200" b="1" dirty="0">
                <a:latin typeface="+mj-lt"/>
              </a:rPr>
              <a:t>LOCALLY ADVANCED AND RECURRENT RECTAL CANCER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48101808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FF191E-05AD-6423-9E8B-F39BED0B8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96">
            <a:extLst>
              <a:ext uri="{FF2B5EF4-FFF2-40B4-BE49-F238E27FC236}">
                <a16:creationId xmlns:a16="http://schemas.microsoft.com/office/drawing/2014/main" id="{D5FC0F9F-EA9F-6144-ED2B-F355666A544C}"/>
              </a:ext>
            </a:extLst>
          </p:cNvPr>
          <p:cNvSpPr/>
          <p:nvPr/>
        </p:nvSpPr>
        <p:spPr>
          <a:xfrm>
            <a:off x="6064740" y="3517561"/>
            <a:ext cx="776944" cy="259623"/>
          </a:xfrm>
          <a:prstGeom prst="rect">
            <a:avLst/>
          </a:prstGeom>
          <a:ln w="254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/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1687" b="1" dirty="0">
                <a:latin typeface="+mj-lt"/>
              </a:rPr>
              <a:t>RECT</a:t>
            </a:r>
            <a:r>
              <a:rPr lang="it-IT" sz="1687" b="1" dirty="0">
                <a:latin typeface="+mj-lt"/>
              </a:rPr>
              <a:t>UM</a:t>
            </a:r>
            <a:endParaRPr sz="1687" b="1" dirty="0">
              <a:latin typeface="+mj-lt"/>
            </a:endParaRPr>
          </a:p>
        </p:txBody>
      </p:sp>
      <p:sp>
        <p:nvSpPr>
          <p:cNvPr id="3" name="Shape 97">
            <a:extLst>
              <a:ext uri="{FF2B5EF4-FFF2-40B4-BE49-F238E27FC236}">
                <a16:creationId xmlns:a16="http://schemas.microsoft.com/office/drawing/2014/main" id="{A0FFAC04-AA2F-B11B-5598-CE1CB6EF96FC}"/>
              </a:ext>
            </a:extLst>
          </p:cNvPr>
          <p:cNvSpPr/>
          <p:nvPr/>
        </p:nvSpPr>
        <p:spPr>
          <a:xfrm>
            <a:off x="7590803" y="3538145"/>
            <a:ext cx="846386" cy="259623"/>
          </a:xfrm>
          <a:prstGeom prst="rect">
            <a:avLst/>
          </a:prstGeom>
          <a:ln w="254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/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1687" b="1" dirty="0">
                <a:latin typeface="+mj-lt"/>
              </a:rPr>
              <a:t>TUMO</a:t>
            </a:r>
            <a:r>
              <a:rPr lang="it-IT" sz="1687" b="1" dirty="0">
                <a:latin typeface="+mj-lt"/>
              </a:rPr>
              <a:t>U</a:t>
            </a:r>
            <a:r>
              <a:rPr sz="1687" b="1" dirty="0">
                <a:latin typeface="+mj-lt"/>
              </a:rPr>
              <a:t>R</a:t>
            </a:r>
          </a:p>
        </p:txBody>
      </p:sp>
      <p:sp>
        <p:nvSpPr>
          <p:cNvPr id="4" name="Shape 98">
            <a:extLst>
              <a:ext uri="{FF2B5EF4-FFF2-40B4-BE49-F238E27FC236}">
                <a16:creationId xmlns:a16="http://schemas.microsoft.com/office/drawing/2014/main" id="{B822A6F1-F9C6-CEB4-B626-009D4D7BA0E6}"/>
              </a:ext>
            </a:extLst>
          </p:cNvPr>
          <p:cNvSpPr/>
          <p:nvPr/>
        </p:nvSpPr>
        <p:spPr>
          <a:xfrm>
            <a:off x="9486413" y="3402589"/>
            <a:ext cx="795859" cy="389594"/>
          </a:xfrm>
          <a:prstGeom prst="rect">
            <a:avLst/>
          </a:prstGeom>
          <a:ln w="254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it-IT" sz="1266" b="1" dirty="0">
                <a:latin typeface="+mj-lt"/>
              </a:rPr>
              <a:t>NEARBY </a:t>
            </a:r>
          </a:p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it-IT" sz="1266" b="1" dirty="0">
                <a:latin typeface="+mj-lt"/>
              </a:rPr>
              <a:t>STRUCTURE</a:t>
            </a:r>
            <a:endParaRPr sz="1266" b="1" dirty="0">
              <a:latin typeface="+mj-lt"/>
            </a:endParaRPr>
          </a:p>
        </p:txBody>
      </p:sp>
      <p:sp>
        <p:nvSpPr>
          <p:cNvPr id="5" name="Shape 100">
            <a:extLst>
              <a:ext uri="{FF2B5EF4-FFF2-40B4-BE49-F238E27FC236}">
                <a16:creationId xmlns:a16="http://schemas.microsoft.com/office/drawing/2014/main" id="{7F9391E4-4123-88AB-B034-11944F751CB1}"/>
              </a:ext>
            </a:extLst>
          </p:cNvPr>
          <p:cNvSpPr/>
          <p:nvPr/>
        </p:nvSpPr>
        <p:spPr>
          <a:xfrm>
            <a:off x="5685887" y="6085855"/>
            <a:ext cx="4986463" cy="1"/>
          </a:xfrm>
          <a:prstGeom prst="line">
            <a:avLst/>
          </a:prstGeom>
          <a:ln w="165100">
            <a:solidFill>
              <a:srgbClr val="414141"/>
            </a:solidFill>
            <a:miter lim="400000"/>
          </a:ln>
        </p:spPr>
        <p:txBody>
          <a:bodyPr lIns="0" tIns="0" rIns="0" bIns="0" anchor="ctr"/>
          <a:lstStyle/>
          <a:p>
            <a:pPr lvl="0">
              <a:defRPr sz="3200"/>
            </a:pPr>
            <a:endParaRPr sz="3000">
              <a:latin typeface="+mj-lt"/>
            </a:endParaRPr>
          </a:p>
        </p:txBody>
      </p:sp>
      <p:sp>
        <p:nvSpPr>
          <p:cNvPr id="7" name="Shape 101">
            <a:extLst>
              <a:ext uri="{FF2B5EF4-FFF2-40B4-BE49-F238E27FC236}">
                <a16:creationId xmlns:a16="http://schemas.microsoft.com/office/drawing/2014/main" id="{7910065C-6D31-075B-D401-36AB73979724}"/>
              </a:ext>
            </a:extLst>
          </p:cNvPr>
          <p:cNvSpPr/>
          <p:nvPr/>
        </p:nvSpPr>
        <p:spPr>
          <a:xfrm>
            <a:off x="5778336" y="4021707"/>
            <a:ext cx="1190626" cy="1188772"/>
          </a:xfrm>
          <a:prstGeom prst="rect">
            <a:avLst/>
          </a:prstGeom>
          <a:blipFill>
            <a:blip r:embed="rId2"/>
          </a:blipFill>
          <a:ln w="12700">
            <a:miter lim="400000"/>
          </a:ln>
        </p:spPr>
        <p:txBody>
          <a:bodyPr lIns="47625" tIns="47625" rIns="47625" bIns="47625" anchor="ctr"/>
          <a:lstStyle/>
          <a:p>
            <a:pPr lvl="0">
              <a:defRPr sz="3200">
                <a:solidFill>
                  <a:srgbClr val="FFFFFF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</a:defRPr>
            </a:pPr>
            <a:endParaRPr sz="3000">
              <a:latin typeface="+mj-lt"/>
            </a:endParaRPr>
          </a:p>
        </p:txBody>
      </p:sp>
      <p:sp>
        <p:nvSpPr>
          <p:cNvPr id="9" name="Shape 102">
            <a:extLst>
              <a:ext uri="{FF2B5EF4-FFF2-40B4-BE49-F238E27FC236}">
                <a16:creationId xmlns:a16="http://schemas.microsoft.com/office/drawing/2014/main" id="{62FDC376-1768-87DD-F4CA-FC698CD282E1}"/>
              </a:ext>
            </a:extLst>
          </p:cNvPr>
          <p:cNvSpPr/>
          <p:nvPr/>
        </p:nvSpPr>
        <p:spPr>
          <a:xfrm>
            <a:off x="7278651" y="4020780"/>
            <a:ext cx="1190626" cy="1190626"/>
          </a:xfrm>
          <a:prstGeom prst="rect">
            <a:avLst/>
          </a:prstGeom>
          <a:solidFill>
            <a:srgbClr val="FFFF00"/>
          </a:solidFill>
          <a:ln w="12700">
            <a:miter lim="400000"/>
          </a:ln>
        </p:spPr>
        <p:txBody>
          <a:bodyPr lIns="0" tIns="0" rIns="0" bIns="0" anchor="ctr"/>
          <a:lstStyle/>
          <a:p>
            <a:pPr lvl="0">
              <a:defRPr sz="3200">
                <a:solidFill>
                  <a:srgbClr val="FF9490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</a:defRPr>
            </a:pPr>
            <a:endParaRPr sz="3000">
              <a:latin typeface="+mj-lt"/>
            </a:endParaRPr>
          </a:p>
        </p:txBody>
      </p:sp>
      <p:sp>
        <p:nvSpPr>
          <p:cNvPr id="11" name="Shape 103">
            <a:extLst>
              <a:ext uri="{FF2B5EF4-FFF2-40B4-BE49-F238E27FC236}">
                <a16:creationId xmlns:a16="http://schemas.microsoft.com/office/drawing/2014/main" id="{14579237-56C9-60FE-6AF2-D81A5AC0C3CB}"/>
              </a:ext>
            </a:extLst>
          </p:cNvPr>
          <p:cNvSpPr/>
          <p:nvPr/>
        </p:nvSpPr>
        <p:spPr>
          <a:xfrm>
            <a:off x="9289027" y="4020780"/>
            <a:ext cx="1190626" cy="1190626"/>
          </a:xfrm>
          <a:prstGeom prst="rect">
            <a:avLst/>
          </a:prstGeom>
          <a:blipFill>
            <a:blip r:embed="rId3"/>
          </a:blipFill>
          <a:ln w="12700">
            <a:miter lim="400000"/>
          </a:ln>
        </p:spPr>
        <p:txBody>
          <a:bodyPr lIns="0" tIns="0" rIns="0" bIns="0" anchor="ctr"/>
          <a:lstStyle/>
          <a:p>
            <a:pPr lvl="0">
              <a:defRPr sz="3200">
                <a:solidFill>
                  <a:srgbClr val="FF9490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</a:defRPr>
            </a:pPr>
            <a:endParaRPr sz="3000">
              <a:latin typeface="+mj-lt"/>
            </a:endParaRPr>
          </a:p>
        </p:txBody>
      </p:sp>
      <p:pic>
        <p:nvPicPr>
          <p:cNvPr id="13" name="Logo CELLA.pdf">
            <a:extLst>
              <a:ext uri="{FF2B5EF4-FFF2-40B4-BE49-F238E27FC236}">
                <a16:creationId xmlns:a16="http://schemas.microsoft.com/office/drawing/2014/main" id="{CCD4F28C-59CD-2A8F-BF8D-2D74E6CA228F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1890931" y="3533321"/>
            <a:ext cx="919001" cy="689250"/>
          </a:xfrm>
          <a:prstGeom prst="rect">
            <a:avLst/>
          </a:prstGeom>
          <a:ln w="25400">
            <a:miter lim="400000"/>
          </a:ln>
          <a:effectLst>
            <a:reflection stA="50000" endPos="40000" dir="5400000" sy="-100000" algn="bl" rotWithShape="0"/>
          </a:effectLst>
        </p:spPr>
      </p:pic>
      <p:pic>
        <p:nvPicPr>
          <p:cNvPr id="14" name="pasted-image.pdf">
            <a:extLst>
              <a:ext uri="{FF2B5EF4-FFF2-40B4-BE49-F238E27FC236}">
                <a16:creationId xmlns:a16="http://schemas.microsoft.com/office/drawing/2014/main" id="{67E59A5E-F5AD-5FDD-0B26-E5F4FE257D9E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2922479" y="4469221"/>
            <a:ext cx="2594177" cy="2328863"/>
          </a:xfrm>
          <a:prstGeom prst="rect">
            <a:avLst/>
          </a:prstGeom>
          <a:ln w="25400">
            <a:miter lim="400000"/>
          </a:ln>
          <a:effectLst>
            <a:reflection stA="50000" endPos="40000" dir="5400000" sy="-100000" algn="bl" rotWithShape="0"/>
          </a:effectLst>
        </p:spPr>
      </p:pic>
      <p:pic>
        <p:nvPicPr>
          <p:cNvPr id="15" name="Captura de pantalla 2018-05-09 a las 21.23.02.png">
            <a:extLst>
              <a:ext uri="{FF2B5EF4-FFF2-40B4-BE49-F238E27FC236}">
                <a16:creationId xmlns:a16="http://schemas.microsoft.com/office/drawing/2014/main" id="{EFE2E602-ED85-A9C1-9D01-2E2714681412}"/>
              </a:ext>
            </a:extLst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10854518" y="4571808"/>
            <a:ext cx="2908532" cy="2123690"/>
          </a:xfrm>
          <a:prstGeom prst="rect">
            <a:avLst/>
          </a:prstGeom>
          <a:ln w="25400">
            <a:solidFill>
              <a:srgbClr val="F3F7F5"/>
            </a:solidFill>
            <a:miter lim="400000"/>
          </a:ln>
          <a:effectLst>
            <a:outerShdw blurRad="50800" dist="254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17" name="Forma libre 2">
            <a:extLst>
              <a:ext uri="{FF2B5EF4-FFF2-40B4-BE49-F238E27FC236}">
                <a16:creationId xmlns:a16="http://schemas.microsoft.com/office/drawing/2014/main" id="{CEF2C7FE-A1A6-E7D3-0A77-A6FE5ABCFEA4}"/>
              </a:ext>
            </a:extLst>
          </p:cNvPr>
          <p:cNvSpPr/>
          <p:nvPr/>
        </p:nvSpPr>
        <p:spPr>
          <a:xfrm>
            <a:off x="3900401" y="5695277"/>
            <a:ext cx="458959" cy="505326"/>
          </a:xfrm>
          <a:custGeom>
            <a:avLst/>
            <a:gdLst>
              <a:gd name="connsiteX0" fmla="*/ 132348 w 458959"/>
              <a:gd name="connsiteY0" fmla="*/ 60157 h 505326"/>
              <a:gd name="connsiteX1" fmla="*/ 72190 w 458959"/>
              <a:gd name="connsiteY1" fmla="*/ 84221 h 505326"/>
              <a:gd name="connsiteX2" fmla="*/ 12032 w 458959"/>
              <a:gd name="connsiteY2" fmla="*/ 156410 h 505326"/>
              <a:gd name="connsiteX3" fmla="*/ 0 w 458959"/>
              <a:gd name="connsiteY3" fmla="*/ 192505 h 505326"/>
              <a:gd name="connsiteX4" fmla="*/ 24064 w 458959"/>
              <a:gd name="connsiteY4" fmla="*/ 312821 h 505326"/>
              <a:gd name="connsiteX5" fmla="*/ 72190 w 458959"/>
              <a:gd name="connsiteY5" fmla="*/ 385010 h 505326"/>
              <a:gd name="connsiteX6" fmla="*/ 96253 w 458959"/>
              <a:gd name="connsiteY6" fmla="*/ 421105 h 505326"/>
              <a:gd name="connsiteX7" fmla="*/ 168443 w 458959"/>
              <a:gd name="connsiteY7" fmla="*/ 469231 h 505326"/>
              <a:gd name="connsiteX8" fmla="*/ 204537 w 458959"/>
              <a:gd name="connsiteY8" fmla="*/ 493294 h 505326"/>
              <a:gd name="connsiteX9" fmla="*/ 240632 w 458959"/>
              <a:gd name="connsiteY9" fmla="*/ 505326 h 505326"/>
              <a:gd name="connsiteX10" fmla="*/ 433137 w 458959"/>
              <a:gd name="connsiteY10" fmla="*/ 493294 h 505326"/>
              <a:gd name="connsiteX11" fmla="*/ 457200 w 458959"/>
              <a:gd name="connsiteY11" fmla="*/ 457200 h 505326"/>
              <a:gd name="connsiteX12" fmla="*/ 445169 w 458959"/>
              <a:gd name="connsiteY12" fmla="*/ 228600 h 505326"/>
              <a:gd name="connsiteX13" fmla="*/ 409074 w 458959"/>
              <a:gd name="connsiteY13" fmla="*/ 216568 h 505326"/>
              <a:gd name="connsiteX14" fmla="*/ 372979 w 458959"/>
              <a:gd name="connsiteY14" fmla="*/ 192505 h 505326"/>
              <a:gd name="connsiteX15" fmla="*/ 372979 w 458959"/>
              <a:gd name="connsiteY15" fmla="*/ 12031 h 505326"/>
              <a:gd name="connsiteX16" fmla="*/ 336885 w 458959"/>
              <a:gd name="connsiteY16" fmla="*/ 0 h 505326"/>
              <a:gd name="connsiteX17" fmla="*/ 180474 w 458959"/>
              <a:gd name="connsiteY17" fmla="*/ 36094 h 505326"/>
              <a:gd name="connsiteX18" fmla="*/ 132348 w 458959"/>
              <a:gd name="connsiteY18" fmla="*/ 60157 h 505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58959" h="505326">
                <a:moveTo>
                  <a:pt x="132348" y="60157"/>
                </a:moveTo>
                <a:cubicBezTo>
                  <a:pt x="114301" y="68178"/>
                  <a:pt x="90505" y="72774"/>
                  <a:pt x="72190" y="84221"/>
                </a:cubicBezTo>
                <a:cubicBezTo>
                  <a:pt x="52836" y="96317"/>
                  <a:pt x="22616" y="135241"/>
                  <a:pt x="12032" y="156410"/>
                </a:cubicBezTo>
                <a:cubicBezTo>
                  <a:pt x="6360" y="167754"/>
                  <a:pt x="4011" y="180473"/>
                  <a:pt x="0" y="192505"/>
                </a:cubicBezTo>
                <a:cubicBezTo>
                  <a:pt x="2990" y="213431"/>
                  <a:pt x="7910" y="283744"/>
                  <a:pt x="24064" y="312821"/>
                </a:cubicBezTo>
                <a:cubicBezTo>
                  <a:pt x="38109" y="338102"/>
                  <a:pt x="56148" y="360947"/>
                  <a:pt x="72190" y="385010"/>
                </a:cubicBezTo>
                <a:cubicBezTo>
                  <a:pt x="80211" y="397042"/>
                  <a:pt x="84221" y="413084"/>
                  <a:pt x="96253" y="421105"/>
                </a:cubicBezTo>
                <a:lnTo>
                  <a:pt x="168443" y="469231"/>
                </a:lnTo>
                <a:cubicBezTo>
                  <a:pt x="180474" y="477252"/>
                  <a:pt x="190819" y="488721"/>
                  <a:pt x="204537" y="493294"/>
                </a:cubicBezTo>
                <a:lnTo>
                  <a:pt x="240632" y="505326"/>
                </a:lnTo>
                <a:cubicBezTo>
                  <a:pt x="304800" y="501315"/>
                  <a:pt x="370374" y="507241"/>
                  <a:pt x="433137" y="493294"/>
                </a:cubicBezTo>
                <a:cubicBezTo>
                  <a:pt x="447253" y="490157"/>
                  <a:pt x="456543" y="471645"/>
                  <a:pt x="457200" y="457200"/>
                </a:cubicBezTo>
                <a:cubicBezTo>
                  <a:pt x="460665" y="380973"/>
                  <a:pt x="460134" y="303424"/>
                  <a:pt x="445169" y="228600"/>
                </a:cubicBezTo>
                <a:cubicBezTo>
                  <a:pt x="442682" y="216164"/>
                  <a:pt x="420418" y="222240"/>
                  <a:pt x="409074" y="216568"/>
                </a:cubicBezTo>
                <a:cubicBezTo>
                  <a:pt x="396140" y="210101"/>
                  <a:pt x="385011" y="200526"/>
                  <a:pt x="372979" y="192505"/>
                </a:cubicBezTo>
                <a:cubicBezTo>
                  <a:pt x="377110" y="155329"/>
                  <a:pt x="398099" y="55991"/>
                  <a:pt x="372979" y="12031"/>
                </a:cubicBezTo>
                <a:cubicBezTo>
                  <a:pt x="366687" y="1020"/>
                  <a:pt x="348916" y="4010"/>
                  <a:pt x="336885" y="0"/>
                </a:cubicBezTo>
                <a:cubicBezTo>
                  <a:pt x="239150" y="9773"/>
                  <a:pt x="236842" y="-9000"/>
                  <a:pt x="180474" y="36094"/>
                </a:cubicBezTo>
                <a:cubicBezTo>
                  <a:pt x="171616" y="43180"/>
                  <a:pt x="150395" y="52136"/>
                  <a:pt x="132348" y="60157"/>
                </a:cubicBezTo>
                <a:close/>
              </a:path>
            </a:pathLst>
          </a:custGeom>
          <a:noFill/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>
              <a:latin typeface="+mj-lt"/>
            </a:endParaRPr>
          </a:p>
        </p:txBody>
      </p:sp>
      <p:sp>
        <p:nvSpPr>
          <p:cNvPr id="18" name="Forma libre 3">
            <a:extLst>
              <a:ext uri="{FF2B5EF4-FFF2-40B4-BE49-F238E27FC236}">
                <a16:creationId xmlns:a16="http://schemas.microsoft.com/office/drawing/2014/main" id="{FDA3C58B-01DC-E96D-D115-089420D54CCE}"/>
              </a:ext>
            </a:extLst>
          </p:cNvPr>
          <p:cNvSpPr/>
          <p:nvPr/>
        </p:nvSpPr>
        <p:spPr>
          <a:xfrm>
            <a:off x="4344647" y="5734677"/>
            <a:ext cx="181397" cy="393736"/>
          </a:xfrm>
          <a:custGeom>
            <a:avLst/>
            <a:gdLst>
              <a:gd name="connsiteX0" fmla="*/ 12954 w 181397"/>
              <a:gd name="connsiteY0" fmla="*/ 8726 h 393736"/>
              <a:gd name="connsiteX1" fmla="*/ 157333 w 181397"/>
              <a:gd name="connsiteY1" fmla="*/ 44821 h 393736"/>
              <a:gd name="connsiteX2" fmla="*/ 181397 w 181397"/>
              <a:gd name="connsiteY2" fmla="*/ 141073 h 393736"/>
              <a:gd name="connsiteX3" fmla="*/ 169365 w 181397"/>
              <a:gd name="connsiteY3" fmla="*/ 309515 h 393736"/>
              <a:gd name="connsiteX4" fmla="*/ 145302 w 181397"/>
              <a:gd name="connsiteY4" fmla="*/ 345610 h 393736"/>
              <a:gd name="connsiteX5" fmla="*/ 73112 w 181397"/>
              <a:gd name="connsiteY5" fmla="*/ 393736 h 393736"/>
              <a:gd name="connsiteX6" fmla="*/ 61081 w 181397"/>
              <a:gd name="connsiteY6" fmla="*/ 297484 h 393736"/>
              <a:gd name="connsiteX7" fmla="*/ 49049 w 181397"/>
              <a:gd name="connsiteY7" fmla="*/ 177168 h 393736"/>
              <a:gd name="connsiteX8" fmla="*/ 24986 w 181397"/>
              <a:gd name="connsiteY8" fmla="*/ 141073 h 393736"/>
              <a:gd name="connsiteX9" fmla="*/ 12954 w 181397"/>
              <a:gd name="connsiteY9" fmla="*/ 8726 h 393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1397" h="393736">
                <a:moveTo>
                  <a:pt x="12954" y="8726"/>
                </a:moveTo>
                <a:cubicBezTo>
                  <a:pt x="35012" y="-7316"/>
                  <a:pt x="137621" y="-4459"/>
                  <a:pt x="157333" y="44821"/>
                </a:cubicBezTo>
                <a:cubicBezTo>
                  <a:pt x="169616" y="75527"/>
                  <a:pt x="181397" y="141073"/>
                  <a:pt x="181397" y="141073"/>
                </a:cubicBezTo>
                <a:cubicBezTo>
                  <a:pt x="177386" y="197220"/>
                  <a:pt x="179148" y="254081"/>
                  <a:pt x="169365" y="309515"/>
                </a:cubicBezTo>
                <a:cubicBezTo>
                  <a:pt x="166852" y="323755"/>
                  <a:pt x="156184" y="336088"/>
                  <a:pt x="145302" y="345610"/>
                </a:cubicBezTo>
                <a:cubicBezTo>
                  <a:pt x="123537" y="364654"/>
                  <a:pt x="73112" y="393736"/>
                  <a:pt x="73112" y="393736"/>
                </a:cubicBezTo>
                <a:cubicBezTo>
                  <a:pt x="69102" y="361652"/>
                  <a:pt x="64652" y="329620"/>
                  <a:pt x="61081" y="297484"/>
                </a:cubicBezTo>
                <a:cubicBezTo>
                  <a:pt x="56630" y="257425"/>
                  <a:pt x="58112" y="216441"/>
                  <a:pt x="49049" y="177168"/>
                </a:cubicBezTo>
                <a:cubicBezTo>
                  <a:pt x="45797" y="163078"/>
                  <a:pt x="30859" y="154287"/>
                  <a:pt x="24986" y="141073"/>
                </a:cubicBezTo>
                <a:cubicBezTo>
                  <a:pt x="-1613" y="81224"/>
                  <a:pt x="-9104" y="24768"/>
                  <a:pt x="12954" y="8726"/>
                </a:cubicBezTo>
                <a:close/>
              </a:path>
            </a:pathLst>
          </a:custGeom>
          <a:noFill/>
          <a:ln w="2222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>
              <a:latin typeface="+mj-lt"/>
            </a:endParaRPr>
          </a:p>
        </p:txBody>
      </p:sp>
      <p:sp>
        <p:nvSpPr>
          <p:cNvPr id="19" name="Forma libre 4">
            <a:extLst>
              <a:ext uri="{FF2B5EF4-FFF2-40B4-BE49-F238E27FC236}">
                <a16:creationId xmlns:a16="http://schemas.microsoft.com/office/drawing/2014/main" id="{25AB80CE-DA20-1A0E-0FD8-AE670D193E57}"/>
              </a:ext>
            </a:extLst>
          </p:cNvPr>
          <p:cNvSpPr/>
          <p:nvPr/>
        </p:nvSpPr>
        <p:spPr>
          <a:xfrm>
            <a:off x="3948511" y="5322298"/>
            <a:ext cx="529406" cy="385010"/>
          </a:xfrm>
          <a:custGeom>
            <a:avLst/>
            <a:gdLst>
              <a:gd name="connsiteX0" fmla="*/ 168459 w 529406"/>
              <a:gd name="connsiteY0" fmla="*/ 72189 h 385010"/>
              <a:gd name="connsiteX1" fmla="*/ 48143 w 529406"/>
              <a:gd name="connsiteY1" fmla="*/ 108284 h 385010"/>
              <a:gd name="connsiteX2" fmla="*/ 24080 w 529406"/>
              <a:gd name="connsiteY2" fmla="*/ 144379 h 385010"/>
              <a:gd name="connsiteX3" fmla="*/ 12048 w 529406"/>
              <a:gd name="connsiteY3" fmla="*/ 192505 h 385010"/>
              <a:gd name="connsiteX4" fmla="*/ 17 w 529406"/>
              <a:gd name="connsiteY4" fmla="*/ 228600 h 385010"/>
              <a:gd name="connsiteX5" fmla="*/ 12048 w 529406"/>
              <a:gd name="connsiteY5" fmla="*/ 360947 h 385010"/>
              <a:gd name="connsiteX6" fmla="*/ 48143 w 529406"/>
              <a:gd name="connsiteY6" fmla="*/ 385010 h 385010"/>
              <a:gd name="connsiteX7" fmla="*/ 204554 w 529406"/>
              <a:gd name="connsiteY7" fmla="*/ 348915 h 385010"/>
              <a:gd name="connsiteX8" fmla="*/ 240648 w 529406"/>
              <a:gd name="connsiteY8" fmla="*/ 336884 h 385010"/>
              <a:gd name="connsiteX9" fmla="*/ 348933 w 529406"/>
              <a:gd name="connsiteY9" fmla="*/ 348915 h 385010"/>
              <a:gd name="connsiteX10" fmla="*/ 421122 w 529406"/>
              <a:gd name="connsiteY10" fmla="*/ 372979 h 385010"/>
              <a:gd name="connsiteX11" fmla="*/ 505343 w 529406"/>
              <a:gd name="connsiteY11" fmla="*/ 360947 h 385010"/>
              <a:gd name="connsiteX12" fmla="*/ 529406 w 529406"/>
              <a:gd name="connsiteY12" fmla="*/ 288757 h 385010"/>
              <a:gd name="connsiteX13" fmla="*/ 517375 w 529406"/>
              <a:gd name="connsiteY13" fmla="*/ 204536 h 385010"/>
              <a:gd name="connsiteX14" fmla="*/ 505343 w 529406"/>
              <a:gd name="connsiteY14" fmla="*/ 168442 h 385010"/>
              <a:gd name="connsiteX15" fmla="*/ 469248 w 529406"/>
              <a:gd name="connsiteY15" fmla="*/ 156410 h 385010"/>
              <a:gd name="connsiteX16" fmla="*/ 433154 w 529406"/>
              <a:gd name="connsiteY16" fmla="*/ 132347 h 385010"/>
              <a:gd name="connsiteX17" fmla="*/ 409090 w 529406"/>
              <a:gd name="connsiteY17" fmla="*/ 108284 h 385010"/>
              <a:gd name="connsiteX18" fmla="*/ 372996 w 529406"/>
              <a:gd name="connsiteY18" fmla="*/ 96252 h 385010"/>
              <a:gd name="connsiteX19" fmla="*/ 300806 w 529406"/>
              <a:gd name="connsiteY19" fmla="*/ 48126 h 385010"/>
              <a:gd name="connsiteX20" fmla="*/ 264711 w 529406"/>
              <a:gd name="connsiteY20" fmla="*/ 24063 h 385010"/>
              <a:gd name="connsiteX21" fmla="*/ 228617 w 529406"/>
              <a:gd name="connsiteY21" fmla="*/ 0 h 385010"/>
              <a:gd name="connsiteX22" fmla="*/ 192522 w 529406"/>
              <a:gd name="connsiteY22" fmla="*/ 24063 h 385010"/>
              <a:gd name="connsiteX23" fmla="*/ 168459 w 529406"/>
              <a:gd name="connsiteY23" fmla="*/ 60157 h 385010"/>
              <a:gd name="connsiteX24" fmla="*/ 168459 w 529406"/>
              <a:gd name="connsiteY24" fmla="*/ 72189 h 385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29406" h="385010">
                <a:moveTo>
                  <a:pt x="168459" y="72189"/>
                </a:moveTo>
                <a:cubicBezTo>
                  <a:pt x="148406" y="80210"/>
                  <a:pt x="84620" y="71807"/>
                  <a:pt x="48143" y="108284"/>
                </a:cubicBezTo>
                <a:cubicBezTo>
                  <a:pt x="37918" y="118509"/>
                  <a:pt x="32101" y="132347"/>
                  <a:pt x="24080" y="144379"/>
                </a:cubicBezTo>
                <a:cubicBezTo>
                  <a:pt x="20069" y="160421"/>
                  <a:pt x="16591" y="176605"/>
                  <a:pt x="12048" y="192505"/>
                </a:cubicBezTo>
                <a:cubicBezTo>
                  <a:pt x="8564" y="204699"/>
                  <a:pt x="17" y="215918"/>
                  <a:pt x="17" y="228600"/>
                </a:cubicBezTo>
                <a:cubicBezTo>
                  <a:pt x="17" y="272898"/>
                  <a:pt x="-979" y="318608"/>
                  <a:pt x="12048" y="360947"/>
                </a:cubicBezTo>
                <a:cubicBezTo>
                  <a:pt x="16301" y="374768"/>
                  <a:pt x="36111" y="376989"/>
                  <a:pt x="48143" y="385010"/>
                </a:cubicBezTo>
                <a:cubicBezTo>
                  <a:pt x="157478" y="369391"/>
                  <a:pt x="105457" y="381947"/>
                  <a:pt x="204554" y="348915"/>
                </a:cubicBezTo>
                <a:lnTo>
                  <a:pt x="240648" y="336884"/>
                </a:lnTo>
                <a:cubicBezTo>
                  <a:pt x="276743" y="340894"/>
                  <a:pt x="313321" y="341793"/>
                  <a:pt x="348933" y="348915"/>
                </a:cubicBezTo>
                <a:cubicBezTo>
                  <a:pt x="373805" y="353889"/>
                  <a:pt x="421122" y="372979"/>
                  <a:pt x="421122" y="372979"/>
                </a:cubicBezTo>
                <a:cubicBezTo>
                  <a:pt x="449196" y="368968"/>
                  <a:pt x="482958" y="378358"/>
                  <a:pt x="505343" y="360947"/>
                </a:cubicBezTo>
                <a:cubicBezTo>
                  <a:pt x="525365" y="345374"/>
                  <a:pt x="529406" y="288757"/>
                  <a:pt x="529406" y="288757"/>
                </a:cubicBezTo>
                <a:cubicBezTo>
                  <a:pt x="525396" y="260683"/>
                  <a:pt x="522937" y="232344"/>
                  <a:pt x="517375" y="204536"/>
                </a:cubicBezTo>
                <a:cubicBezTo>
                  <a:pt x="514888" y="192100"/>
                  <a:pt x="514311" y="177410"/>
                  <a:pt x="505343" y="168442"/>
                </a:cubicBezTo>
                <a:cubicBezTo>
                  <a:pt x="496375" y="159474"/>
                  <a:pt x="480592" y="162082"/>
                  <a:pt x="469248" y="156410"/>
                </a:cubicBezTo>
                <a:cubicBezTo>
                  <a:pt x="456315" y="149943"/>
                  <a:pt x="444445" y="141380"/>
                  <a:pt x="433154" y="132347"/>
                </a:cubicBezTo>
                <a:cubicBezTo>
                  <a:pt x="424296" y="125261"/>
                  <a:pt x="418817" y="114120"/>
                  <a:pt x="409090" y="108284"/>
                </a:cubicBezTo>
                <a:cubicBezTo>
                  <a:pt x="398215" y="101759"/>
                  <a:pt x="384082" y="102411"/>
                  <a:pt x="372996" y="96252"/>
                </a:cubicBezTo>
                <a:cubicBezTo>
                  <a:pt x="347715" y="82207"/>
                  <a:pt x="324869" y="64168"/>
                  <a:pt x="300806" y="48126"/>
                </a:cubicBezTo>
                <a:lnTo>
                  <a:pt x="264711" y="24063"/>
                </a:lnTo>
                <a:lnTo>
                  <a:pt x="228617" y="0"/>
                </a:lnTo>
                <a:cubicBezTo>
                  <a:pt x="216585" y="8021"/>
                  <a:pt x="202747" y="13838"/>
                  <a:pt x="192522" y="24063"/>
                </a:cubicBezTo>
                <a:cubicBezTo>
                  <a:pt x="182297" y="34288"/>
                  <a:pt x="177135" y="48589"/>
                  <a:pt x="168459" y="60157"/>
                </a:cubicBezTo>
                <a:cubicBezTo>
                  <a:pt x="165056" y="64695"/>
                  <a:pt x="188512" y="64168"/>
                  <a:pt x="168459" y="72189"/>
                </a:cubicBezTo>
                <a:close/>
              </a:path>
            </a:pathLst>
          </a:custGeom>
          <a:noFill/>
          <a:ln w="317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>
              <a:latin typeface="+mj-lt"/>
            </a:endParaRP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60B327A9-A185-45DE-3005-50D28902F4D3}"/>
              </a:ext>
            </a:extLst>
          </p:cNvPr>
          <p:cNvSpPr txBox="1"/>
          <p:nvPr/>
        </p:nvSpPr>
        <p:spPr>
          <a:xfrm>
            <a:off x="3749832" y="1449995"/>
            <a:ext cx="984059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PREOPERATIVE PLANNING: </a:t>
            </a:r>
          </a:p>
          <a:p>
            <a:pPr algn="ctr"/>
            <a:r>
              <a:rPr lang="en-US" sz="3200" b="1" dirty="0">
                <a:latin typeface="+mj-lt"/>
              </a:rPr>
              <a:t>LOCALLY ADVANCED AND RECURRENT RECTAL CANCER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226090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 animBg="1"/>
      <p:bldP spid="9" grpId="0" animBg="1"/>
      <p:bldP spid="11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5262A5-1C04-6DAC-DA4C-D3A1F79529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14">
            <a:extLst>
              <a:ext uri="{FF2B5EF4-FFF2-40B4-BE49-F238E27FC236}">
                <a16:creationId xmlns:a16="http://schemas.microsoft.com/office/drawing/2014/main" id="{96479C06-8103-9060-BCCF-0DB78CEF4E1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5362" y="3720649"/>
            <a:ext cx="5339001" cy="4004251"/>
          </a:xfrm>
          <a:prstGeom prst="rect">
            <a:avLst/>
          </a:prstGeom>
        </p:spPr>
      </p:pic>
      <p:pic>
        <p:nvPicPr>
          <p:cNvPr id="8" name="pasted-image.pdf">
            <a:extLst>
              <a:ext uri="{FF2B5EF4-FFF2-40B4-BE49-F238E27FC236}">
                <a16:creationId xmlns:a16="http://schemas.microsoft.com/office/drawing/2014/main" id="{F98F1F3F-0860-F4E9-0E14-6D95AE565368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0035657" y="3365015"/>
            <a:ext cx="3894084" cy="3657410"/>
          </a:xfrm>
          <a:prstGeom prst="rect">
            <a:avLst/>
          </a:prstGeom>
          <a:ln w="25400">
            <a:miter lim="400000"/>
          </a:ln>
          <a:effectLst>
            <a:reflection stA="50000" endPos="40000" dir="5400000" sy="-100000" algn="bl" rotWithShape="0"/>
          </a:effectLst>
        </p:spPr>
      </p:pic>
      <p:sp>
        <p:nvSpPr>
          <p:cNvPr id="10" name="Forma libre 1">
            <a:extLst>
              <a:ext uri="{FF2B5EF4-FFF2-40B4-BE49-F238E27FC236}">
                <a16:creationId xmlns:a16="http://schemas.microsoft.com/office/drawing/2014/main" id="{8A701A5A-4272-6BEC-6CBA-28598F942CC8}"/>
              </a:ext>
            </a:extLst>
          </p:cNvPr>
          <p:cNvSpPr/>
          <p:nvPr/>
        </p:nvSpPr>
        <p:spPr>
          <a:xfrm>
            <a:off x="11889108" y="5281853"/>
            <a:ext cx="528637" cy="682899"/>
          </a:xfrm>
          <a:custGeom>
            <a:avLst/>
            <a:gdLst>
              <a:gd name="connsiteX0" fmla="*/ 332509 w 528637"/>
              <a:gd name="connsiteY0" fmla="*/ 673331 h 682899"/>
              <a:gd name="connsiteX1" fmla="*/ 374073 w 528637"/>
              <a:gd name="connsiteY1" fmla="*/ 656705 h 682899"/>
              <a:gd name="connsiteX2" fmla="*/ 390699 w 528637"/>
              <a:gd name="connsiteY2" fmla="*/ 640080 h 682899"/>
              <a:gd name="connsiteX3" fmla="*/ 465513 w 528637"/>
              <a:gd name="connsiteY3" fmla="*/ 606829 h 682899"/>
              <a:gd name="connsiteX4" fmla="*/ 473826 w 528637"/>
              <a:gd name="connsiteY4" fmla="*/ 581891 h 682899"/>
              <a:gd name="connsiteX5" fmla="*/ 507077 w 528637"/>
              <a:gd name="connsiteY5" fmla="*/ 548640 h 682899"/>
              <a:gd name="connsiteX6" fmla="*/ 515389 w 528637"/>
              <a:gd name="connsiteY6" fmla="*/ 365760 h 682899"/>
              <a:gd name="connsiteX7" fmla="*/ 498764 w 528637"/>
              <a:gd name="connsiteY7" fmla="*/ 340822 h 682899"/>
              <a:gd name="connsiteX8" fmla="*/ 482139 w 528637"/>
              <a:gd name="connsiteY8" fmla="*/ 282632 h 682899"/>
              <a:gd name="connsiteX9" fmla="*/ 465513 w 528637"/>
              <a:gd name="connsiteY9" fmla="*/ 157942 h 682899"/>
              <a:gd name="connsiteX10" fmla="*/ 432262 w 528637"/>
              <a:gd name="connsiteY10" fmla="*/ 116378 h 682899"/>
              <a:gd name="connsiteX11" fmla="*/ 390699 w 528637"/>
              <a:gd name="connsiteY11" fmla="*/ 83127 h 682899"/>
              <a:gd name="connsiteX12" fmla="*/ 282633 w 528637"/>
              <a:gd name="connsiteY12" fmla="*/ 83127 h 682899"/>
              <a:gd name="connsiteX13" fmla="*/ 274320 w 528637"/>
              <a:gd name="connsiteY13" fmla="*/ 58189 h 682899"/>
              <a:gd name="connsiteX14" fmla="*/ 241069 w 528637"/>
              <a:gd name="connsiteY14" fmla="*/ 24938 h 682899"/>
              <a:gd name="connsiteX15" fmla="*/ 241069 w 528637"/>
              <a:gd name="connsiteY15" fmla="*/ 24938 h 682899"/>
              <a:gd name="connsiteX16" fmla="*/ 216131 w 528637"/>
              <a:gd name="connsiteY16" fmla="*/ 16625 h 682899"/>
              <a:gd name="connsiteX17" fmla="*/ 141317 w 528637"/>
              <a:gd name="connsiteY17" fmla="*/ 0 h 682899"/>
              <a:gd name="connsiteX18" fmla="*/ 49877 w 528637"/>
              <a:gd name="connsiteY18" fmla="*/ 16625 h 682899"/>
              <a:gd name="connsiteX19" fmla="*/ 33251 w 528637"/>
              <a:gd name="connsiteY19" fmla="*/ 33251 h 682899"/>
              <a:gd name="connsiteX20" fmla="*/ 8313 w 528637"/>
              <a:gd name="connsiteY20" fmla="*/ 49876 h 682899"/>
              <a:gd name="connsiteX21" fmla="*/ 0 w 528637"/>
              <a:gd name="connsiteY21" fmla="*/ 74814 h 682899"/>
              <a:gd name="connsiteX22" fmla="*/ 8313 w 528637"/>
              <a:gd name="connsiteY22" fmla="*/ 133003 h 682899"/>
              <a:gd name="connsiteX23" fmla="*/ 24939 w 528637"/>
              <a:gd name="connsiteY23" fmla="*/ 149629 h 682899"/>
              <a:gd name="connsiteX24" fmla="*/ 207819 w 528637"/>
              <a:gd name="connsiteY24" fmla="*/ 157942 h 682899"/>
              <a:gd name="connsiteX25" fmla="*/ 224444 w 528637"/>
              <a:gd name="connsiteY25" fmla="*/ 182880 h 682899"/>
              <a:gd name="connsiteX26" fmla="*/ 232757 w 528637"/>
              <a:gd name="connsiteY26" fmla="*/ 307571 h 682899"/>
              <a:gd name="connsiteX27" fmla="*/ 241069 w 528637"/>
              <a:gd name="connsiteY27" fmla="*/ 332509 h 682899"/>
              <a:gd name="connsiteX28" fmla="*/ 282633 w 528637"/>
              <a:gd name="connsiteY28" fmla="*/ 365760 h 682899"/>
              <a:gd name="connsiteX29" fmla="*/ 299259 w 528637"/>
              <a:gd name="connsiteY29" fmla="*/ 382385 h 682899"/>
              <a:gd name="connsiteX30" fmla="*/ 307571 w 528637"/>
              <a:gd name="connsiteY30" fmla="*/ 407323 h 682899"/>
              <a:gd name="connsiteX31" fmla="*/ 324197 w 528637"/>
              <a:gd name="connsiteY31" fmla="*/ 498763 h 682899"/>
              <a:gd name="connsiteX32" fmla="*/ 332509 w 528637"/>
              <a:gd name="connsiteY32" fmla="*/ 673331 h 682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8637" h="682899">
                <a:moveTo>
                  <a:pt x="332509" y="673331"/>
                </a:moveTo>
                <a:cubicBezTo>
                  <a:pt x="340822" y="699655"/>
                  <a:pt x="361117" y="664108"/>
                  <a:pt x="374073" y="656705"/>
                </a:cubicBezTo>
                <a:cubicBezTo>
                  <a:pt x="380878" y="652817"/>
                  <a:pt x="383689" y="643585"/>
                  <a:pt x="390699" y="640080"/>
                </a:cubicBezTo>
                <a:cubicBezTo>
                  <a:pt x="509407" y="580726"/>
                  <a:pt x="392157" y="655732"/>
                  <a:pt x="465513" y="606829"/>
                </a:cubicBezTo>
                <a:cubicBezTo>
                  <a:pt x="468284" y="598516"/>
                  <a:pt x="468733" y="589021"/>
                  <a:pt x="473826" y="581891"/>
                </a:cubicBezTo>
                <a:cubicBezTo>
                  <a:pt x="482937" y="569136"/>
                  <a:pt x="507077" y="548640"/>
                  <a:pt x="507077" y="548640"/>
                </a:cubicBezTo>
                <a:cubicBezTo>
                  <a:pt x="533905" y="468152"/>
                  <a:pt x="534537" y="487028"/>
                  <a:pt x="515389" y="365760"/>
                </a:cubicBezTo>
                <a:cubicBezTo>
                  <a:pt x="513831" y="355892"/>
                  <a:pt x="503232" y="349758"/>
                  <a:pt x="498764" y="340822"/>
                </a:cubicBezTo>
                <a:cubicBezTo>
                  <a:pt x="492800" y="328894"/>
                  <a:pt x="484803" y="293290"/>
                  <a:pt x="482139" y="282632"/>
                </a:cubicBezTo>
                <a:cubicBezTo>
                  <a:pt x="480898" y="268980"/>
                  <a:pt x="478223" y="187600"/>
                  <a:pt x="465513" y="157942"/>
                </a:cubicBezTo>
                <a:cubicBezTo>
                  <a:pt x="453701" y="130381"/>
                  <a:pt x="448767" y="137009"/>
                  <a:pt x="432262" y="116378"/>
                </a:cubicBezTo>
                <a:cubicBezTo>
                  <a:pt x="404915" y="82195"/>
                  <a:pt x="430255" y="96313"/>
                  <a:pt x="390699" y="83127"/>
                </a:cubicBezTo>
                <a:cubicBezTo>
                  <a:pt x="369332" y="85798"/>
                  <a:pt x="308690" y="100498"/>
                  <a:pt x="282633" y="83127"/>
                </a:cubicBezTo>
                <a:cubicBezTo>
                  <a:pt x="275342" y="78267"/>
                  <a:pt x="279413" y="65319"/>
                  <a:pt x="274320" y="58189"/>
                </a:cubicBezTo>
                <a:cubicBezTo>
                  <a:pt x="265209" y="45434"/>
                  <a:pt x="252153" y="36022"/>
                  <a:pt x="241069" y="24938"/>
                </a:cubicBezTo>
                <a:lnTo>
                  <a:pt x="241069" y="24938"/>
                </a:lnTo>
                <a:cubicBezTo>
                  <a:pt x="232756" y="22167"/>
                  <a:pt x="224685" y="18526"/>
                  <a:pt x="216131" y="16625"/>
                </a:cubicBezTo>
                <a:cubicBezTo>
                  <a:pt x="128342" y="-2884"/>
                  <a:pt x="197462" y="18713"/>
                  <a:pt x="141317" y="0"/>
                </a:cubicBezTo>
                <a:cubicBezTo>
                  <a:pt x="132145" y="1146"/>
                  <a:pt x="70111" y="4484"/>
                  <a:pt x="49877" y="16625"/>
                </a:cubicBezTo>
                <a:cubicBezTo>
                  <a:pt x="43156" y="20657"/>
                  <a:pt x="39371" y="28355"/>
                  <a:pt x="33251" y="33251"/>
                </a:cubicBezTo>
                <a:cubicBezTo>
                  <a:pt x="25450" y="39492"/>
                  <a:pt x="16626" y="44334"/>
                  <a:pt x="8313" y="49876"/>
                </a:cubicBezTo>
                <a:cubicBezTo>
                  <a:pt x="5542" y="58189"/>
                  <a:pt x="0" y="66052"/>
                  <a:pt x="0" y="74814"/>
                </a:cubicBezTo>
                <a:cubicBezTo>
                  <a:pt x="0" y="94407"/>
                  <a:pt x="2117" y="114415"/>
                  <a:pt x="8313" y="133003"/>
                </a:cubicBezTo>
                <a:cubicBezTo>
                  <a:pt x="10792" y="140438"/>
                  <a:pt x="17162" y="148657"/>
                  <a:pt x="24939" y="149629"/>
                </a:cubicBezTo>
                <a:cubicBezTo>
                  <a:pt x="85491" y="157198"/>
                  <a:pt x="146859" y="155171"/>
                  <a:pt x="207819" y="157942"/>
                </a:cubicBezTo>
                <a:cubicBezTo>
                  <a:pt x="213361" y="166255"/>
                  <a:pt x="222802" y="173025"/>
                  <a:pt x="224444" y="182880"/>
                </a:cubicBezTo>
                <a:cubicBezTo>
                  <a:pt x="231292" y="223969"/>
                  <a:pt x="228157" y="266170"/>
                  <a:pt x="232757" y="307571"/>
                </a:cubicBezTo>
                <a:cubicBezTo>
                  <a:pt x="233725" y="316280"/>
                  <a:pt x="236561" y="324995"/>
                  <a:pt x="241069" y="332509"/>
                </a:cubicBezTo>
                <a:cubicBezTo>
                  <a:pt x="250330" y="347945"/>
                  <a:pt x="269568" y="355308"/>
                  <a:pt x="282633" y="365760"/>
                </a:cubicBezTo>
                <a:cubicBezTo>
                  <a:pt x="288753" y="370656"/>
                  <a:pt x="293717" y="376843"/>
                  <a:pt x="299259" y="382385"/>
                </a:cubicBezTo>
                <a:cubicBezTo>
                  <a:pt x="302030" y="390698"/>
                  <a:pt x="305164" y="398898"/>
                  <a:pt x="307571" y="407323"/>
                </a:cubicBezTo>
                <a:cubicBezTo>
                  <a:pt x="315485" y="435024"/>
                  <a:pt x="323102" y="471380"/>
                  <a:pt x="324197" y="498763"/>
                </a:cubicBezTo>
                <a:cubicBezTo>
                  <a:pt x="326191" y="548599"/>
                  <a:pt x="324196" y="647007"/>
                  <a:pt x="332509" y="673331"/>
                </a:cubicBezTo>
                <a:close/>
              </a:path>
            </a:pathLst>
          </a:custGeom>
          <a:noFill/>
          <a:ln w="952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>
              <a:latin typeface="+mj-lt"/>
            </a:endParaRPr>
          </a:p>
        </p:txBody>
      </p:sp>
      <p:sp>
        <p:nvSpPr>
          <p:cNvPr id="12" name="Elipse 2">
            <a:extLst>
              <a:ext uri="{FF2B5EF4-FFF2-40B4-BE49-F238E27FC236}">
                <a16:creationId xmlns:a16="http://schemas.microsoft.com/office/drawing/2014/main" id="{9541BA13-31CB-BA67-08D8-1FECC99C9F8B}"/>
              </a:ext>
            </a:extLst>
          </p:cNvPr>
          <p:cNvSpPr/>
          <p:nvPr/>
        </p:nvSpPr>
        <p:spPr>
          <a:xfrm>
            <a:off x="11889108" y="5193720"/>
            <a:ext cx="264318" cy="23730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>
              <a:latin typeface="+mj-lt"/>
            </a:endParaRPr>
          </a:p>
        </p:txBody>
      </p:sp>
      <p:cxnSp>
        <p:nvCxnSpPr>
          <p:cNvPr id="21" name="Conector recto de flecha 4">
            <a:extLst>
              <a:ext uri="{FF2B5EF4-FFF2-40B4-BE49-F238E27FC236}">
                <a16:creationId xmlns:a16="http://schemas.microsoft.com/office/drawing/2014/main" id="{DD11BEF5-27F8-2F38-F3C0-2C57A8C8B762}"/>
              </a:ext>
            </a:extLst>
          </p:cNvPr>
          <p:cNvCxnSpPr/>
          <p:nvPr/>
        </p:nvCxnSpPr>
        <p:spPr>
          <a:xfrm flipH="1">
            <a:off x="9678291" y="5281853"/>
            <a:ext cx="2210817" cy="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CuadroTexto 5">
            <a:extLst>
              <a:ext uri="{FF2B5EF4-FFF2-40B4-BE49-F238E27FC236}">
                <a16:creationId xmlns:a16="http://schemas.microsoft.com/office/drawing/2014/main" id="{F2F9661D-CFA8-999A-7436-8902DD766B4A}"/>
              </a:ext>
            </a:extLst>
          </p:cNvPr>
          <p:cNvSpPr txBox="1"/>
          <p:nvPr/>
        </p:nvSpPr>
        <p:spPr>
          <a:xfrm>
            <a:off x="9334973" y="5020243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2800">
                <a:solidFill>
                  <a:srgbClr val="FF0000"/>
                </a:solidFill>
                <a:latin typeface="+mj-lt"/>
              </a:rPr>
              <a:t>?</a:t>
            </a: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9D65A8F9-F3E1-C942-F368-91883138B591}"/>
              </a:ext>
            </a:extLst>
          </p:cNvPr>
          <p:cNvSpPr txBox="1"/>
          <p:nvPr/>
        </p:nvSpPr>
        <p:spPr>
          <a:xfrm>
            <a:off x="3749832" y="1449995"/>
            <a:ext cx="984059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PREOPERATIVE PLANNING: </a:t>
            </a:r>
          </a:p>
          <a:p>
            <a:pPr algn="ctr"/>
            <a:r>
              <a:rPr lang="en-US" sz="3200" b="1" dirty="0">
                <a:latin typeface="+mj-lt"/>
              </a:rPr>
              <a:t>LOCALLY ADVANCED AND RECURRENT RECTAL CANCER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9501210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FC42AD-75B8-1DA8-D69E-DBB8FDF06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629150D2-AD95-2413-DFA3-2D657381B8FE}"/>
              </a:ext>
            </a:extLst>
          </p:cNvPr>
          <p:cNvSpPr txBox="1"/>
          <p:nvPr/>
        </p:nvSpPr>
        <p:spPr>
          <a:xfrm>
            <a:off x="3749832" y="1007961"/>
            <a:ext cx="984059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PREOPERATIVE PLANNING: </a:t>
            </a:r>
          </a:p>
          <a:p>
            <a:pPr algn="ctr"/>
            <a:r>
              <a:rPr lang="en-US" sz="3200" b="1" dirty="0">
                <a:latin typeface="+mj-lt"/>
              </a:rPr>
              <a:t>LOCALLY ADVANCED AND RECURRENT RECTAL CANCER</a:t>
            </a:r>
            <a:endParaRPr lang="en-GB" sz="3200" dirty="0">
              <a:latin typeface="+mj-lt"/>
            </a:endParaRPr>
          </a:p>
        </p:txBody>
      </p:sp>
      <p:sp>
        <p:nvSpPr>
          <p:cNvPr id="2" name="CuadroTexto 11">
            <a:extLst>
              <a:ext uri="{FF2B5EF4-FFF2-40B4-BE49-F238E27FC236}">
                <a16:creationId xmlns:a16="http://schemas.microsoft.com/office/drawing/2014/main" id="{8CD5646B-D62F-2330-4010-3DA4CEB6B419}"/>
              </a:ext>
            </a:extLst>
          </p:cNvPr>
          <p:cNvSpPr txBox="1"/>
          <p:nvPr/>
        </p:nvSpPr>
        <p:spPr>
          <a:xfrm>
            <a:off x="4342053" y="2258802"/>
            <a:ext cx="8158622" cy="76463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8" tIns="35718" rIns="35718" bIns="35718" numCol="1" spcCol="38100" rtlCol="0" anchor="ctr">
            <a:spAutoFit/>
          </a:bodyPr>
          <a:lstStyle/>
          <a:p>
            <a:pPr algn="ctr" defTabSz="410751" latinLnBrk="1" hangingPunct="0"/>
            <a:r>
              <a:rPr lang="es-ES_tradnl" sz="2250" b="1" dirty="0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Most </a:t>
            </a:r>
            <a:r>
              <a:rPr lang="es-ES_tradnl" sz="2250" b="1" dirty="0" err="1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important</a:t>
            </a:r>
            <a:r>
              <a:rPr lang="es-ES_tradnl" sz="2250" b="1" dirty="0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 predictor </a:t>
            </a:r>
            <a:r>
              <a:rPr lang="es-ES_tradnl" sz="2250" b="1" dirty="0" err="1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of</a:t>
            </a:r>
            <a:r>
              <a:rPr lang="es-ES_tradnl" sz="2250" b="1" dirty="0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es-ES_tradnl" sz="2250" b="1" dirty="0" err="1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survival</a:t>
            </a:r>
            <a:r>
              <a:rPr lang="es-ES_tradnl" sz="2250" b="1" dirty="0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:</a:t>
            </a:r>
            <a:endParaRPr lang="it-IT" sz="2250" b="1" dirty="0">
              <a:latin typeface="+mj-lt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 defTabSz="410751" latinLnBrk="1" hangingPunct="0"/>
            <a:r>
              <a:rPr lang="it-IT" sz="2250" b="1" dirty="0" err="1">
                <a:solidFill>
                  <a:srgbClr val="C00000"/>
                </a:solidFill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surgical</a:t>
            </a:r>
            <a:r>
              <a:rPr lang="it-IT" sz="2250" b="1" dirty="0">
                <a:solidFill>
                  <a:srgbClr val="C00000"/>
                </a:solidFill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it-IT" sz="2250" b="1" dirty="0" err="1">
                <a:solidFill>
                  <a:srgbClr val="C00000"/>
                </a:solidFill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resection</a:t>
            </a:r>
            <a:r>
              <a:rPr lang="it-IT" sz="2250" b="1" dirty="0">
                <a:solidFill>
                  <a:srgbClr val="C00000"/>
                </a:solidFill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it-IT" sz="2250" b="1" dirty="0" err="1">
                <a:solidFill>
                  <a:srgbClr val="C00000"/>
                </a:solidFill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margin</a:t>
            </a:r>
            <a:endParaRPr lang="it-IT" sz="2250" b="1" dirty="0">
              <a:solidFill>
                <a:srgbClr val="C00000"/>
              </a:solidFill>
              <a:latin typeface="+mj-lt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pic>
        <p:nvPicPr>
          <p:cNvPr id="3" name="Imagen 19">
            <a:extLst>
              <a:ext uri="{FF2B5EF4-FFF2-40B4-BE49-F238E27FC236}">
                <a16:creationId xmlns:a16="http://schemas.microsoft.com/office/drawing/2014/main" id="{DF89A25E-EAEE-F2E7-2CA1-B31C681D17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42" y="3928642"/>
            <a:ext cx="8158621" cy="5130283"/>
          </a:xfrm>
          <a:prstGeom prst="rect">
            <a:avLst/>
          </a:prstGeom>
        </p:spPr>
      </p:pic>
      <p:pic>
        <p:nvPicPr>
          <p:cNvPr id="4" name="Imagen 20">
            <a:extLst>
              <a:ext uri="{FF2B5EF4-FFF2-40B4-BE49-F238E27FC236}">
                <a16:creationId xmlns:a16="http://schemas.microsoft.com/office/drawing/2014/main" id="{21C64CFD-CC66-F039-A9E8-E78C0F670B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3167" y="9201603"/>
            <a:ext cx="3110225" cy="439665"/>
          </a:xfrm>
          <a:prstGeom prst="rect">
            <a:avLst/>
          </a:prstGeom>
        </p:spPr>
      </p:pic>
      <p:sp>
        <p:nvSpPr>
          <p:cNvPr id="7" name="CuadroTexto 23">
            <a:extLst>
              <a:ext uri="{FF2B5EF4-FFF2-40B4-BE49-F238E27FC236}">
                <a16:creationId xmlns:a16="http://schemas.microsoft.com/office/drawing/2014/main" id="{838FB225-3206-8435-09D2-11DA71636AF0}"/>
              </a:ext>
            </a:extLst>
          </p:cNvPr>
          <p:cNvSpPr txBox="1"/>
          <p:nvPr/>
        </p:nvSpPr>
        <p:spPr>
          <a:xfrm>
            <a:off x="2214557" y="3573052"/>
            <a:ext cx="3705515" cy="37516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8" tIns="35718" rIns="35718" bIns="35718" numCol="1" spcCol="38100" rtlCol="0" anchor="ctr">
            <a:spAutoFit/>
          </a:bodyPr>
          <a:lstStyle/>
          <a:p>
            <a:pPr algn="ctr" defTabSz="410751" latinLnBrk="1" hangingPunct="0"/>
            <a:r>
              <a:rPr lang="es-ES" sz="1969" b="1" dirty="0" err="1">
                <a:latin typeface="+mj-lt"/>
              </a:rPr>
              <a:t>Advanced</a:t>
            </a:r>
            <a:r>
              <a:rPr lang="es-ES" sz="1969" b="1" dirty="0">
                <a:latin typeface="+mj-lt"/>
              </a:rPr>
              <a:t> Rectal </a:t>
            </a:r>
            <a:r>
              <a:rPr lang="es-ES" sz="1969" b="1" dirty="0" err="1">
                <a:latin typeface="+mj-lt"/>
              </a:rPr>
              <a:t>Cancer</a:t>
            </a:r>
            <a:endParaRPr lang="es-ES_tradnl" sz="1969" b="1" dirty="0">
              <a:solidFill>
                <a:srgbClr val="414141"/>
              </a:solidFill>
              <a:latin typeface="+mj-lt"/>
              <a:sym typeface="Palatino"/>
            </a:endParaRPr>
          </a:p>
        </p:txBody>
      </p:sp>
      <p:sp>
        <p:nvSpPr>
          <p:cNvPr id="11" name="CuadroTexto 2">
            <a:extLst>
              <a:ext uri="{FF2B5EF4-FFF2-40B4-BE49-F238E27FC236}">
                <a16:creationId xmlns:a16="http://schemas.microsoft.com/office/drawing/2014/main" id="{B6F0395F-3963-C5F9-D583-8A72A4F15480}"/>
              </a:ext>
            </a:extLst>
          </p:cNvPr>
          <p:cNvSpPr txBox="1"/>
          <p:nvPr/>
        </p:nvSpPr>
        <p:spPr>
          <a:xfrm>
            <a:off x="224507" y="8842997"/>
            <a:ext cx="35253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dirty="0" err="1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Tumour</a:t>
            </a:r>
            <a:r>
              <a:rPr lang="it-IT" sz="2400" dirty="0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-free </a:t>
            </a:r>
            <a:r>
              <a:rPr lang="it-IT" sz="2400" dirty="0" err="1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margins</a:t>
            </a:r>
            <a:r>
              <a:rPr lang="es-ES" sz="2400" dirty="0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: 65%</a:t>
            </a:r>
          </a:p>
          <a:p>
            <a:r>
              <a:rPr lang="es-ES" sz="2400" dirty="0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R+ </a:t>
            </a:r>
            <a:r>
              <a:rPr lang="es-ES" sz="2400" dirty="0" err="1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margins</a:t>
            </a:r>
            <a:r>
              <a:rPr lang="es-ES" sz="2400" dirty="0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:                   15%</a:t>
            </a:r>
            <a:endParaRPr lang="es-ES_tradnl" sz="2400" dirty="0">
              <a:latin typeface="+mj-lt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14" name="M Kraft…">
            <a:extLst>
              <a:ext uri="{FF2B5EF4-FFF2-40B4-BE49-F238E27FC236}">
                <a16:creationId xmlns:a16="http://schemas.microsoft.com/office/drawing/2014/main" id="{9CECA218-2EC6-C599-6D0F-64C6DA409D51}"/>
              </a:ext>
            </a:extLst>
          </p:cNvPr>
          <p:cNvSpPr txBox="1"/>
          <p:nvPr/>
        </p:nvSpPr>
        <p:spPr>
          <a:xfrm>
            <a:off x="13896218" y="1560797"/>
            <a:ext cx="3213377" cy="10874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Can we improve these figures?</a:t>
            </a:r>
            <a:endParaRPr lang="en-GB" sz="3200" dirty="0"/>
          </a:p>
        </p:txBody>
      </p:sp>
      <p:pic>
        <p:nvPicPr>
          <p:cNvPr id="15" name="Imagen 9">
            <a:extLst>
              <a:ext uri="{FF2B5EF4-FFF2-40B4-BE49-F238E27FC236}">
                <a16:creationId xmlns:a16="http://schemas.microsoft.com/office/drawing/2014/main" id="{9CD0713A-C149-81A7-3D17-4262719ED2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280" y="3779072"/>
            <a:ext cx="7624790" cy="5345380"/>
          </a:xfrm>
          <a:prstGeom prst="rect">
            <a:avLst/>
          </a:prstGeom>
        </p:spPr>
      </p:pic>
      <p:sp>
        <p:nvSpPr>
          <p:cNvPr id="16" name="CuadroTexto 23">
            <a:extLst>
              <a:ext uri="{FF2B5EF4-FFF2-40B4-BE49-F238E27FC236}">
                <a16:creationId xmlns:a16="http://schemas.microsoft.com/office/drawing/2014/main" id="{5AEFABC9-5924-3643-9C56-59FE116A2052}"/>
              </a:ext>
            </a:extLst>
          </p:cNvPr>
          <p:cNvSpPr txBox="1"/>
          <p:nvPr/>
        </p:nvSpPr>
        <p:spPr>
          <a:xfrm>
            <a:off x="11507054" y="3553477"/>
            <a:ext cx="3705515" cy="37516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8" tIns="35718" rIns="35718" bIns="35718" numCol="1" spcCol="38100" rtlCol="0" anchor="ctr">
            <a:spAutoFit/>
          </a:bodyPr>
          <a:lstStyle/>
          <a:p>
            <a:pPr algn="ctr" defTabSz="410751" latinLnBrk="1" hangingPunct="0"/>
            <a:r>
              <a:rPr lang="es-ES" sz="1969" b="1" dirty="0" err="1">
                <a:latin typeface="+mj-lt"/>
              </a:rPr>
              <a:t>Locally</a:t>
            </a:r>
            <a:r>
              <a:rPr lang="es-ES" sz="1969" b="1" dirty="0">
                <a:latin typeface="+mj-lt"/>
              </a:rPr>
              <a:t> </a:t>
            </a:r>
            <a:r>
              <a:rPr lang="es-ES" sz="1969" b="1" dirty="0" err="1">
                <a:latin typeface="+mj-lt"/>
              </a:rPr>
              <a:t>Recurrent</a:t>
            </a:r>
            <a:r>
              <a:rPr lang="es-ES" sz="1969" b="1" dirty="0">
                <a:latin typeface="+mj-lt"/>
              </a:rPr>
              <a:t> Rectal Cancer</a:t>
            </a:r>
            <a:endParaRPr lang="es-ES_tradnl" sz="1969" b="1" dirty="0">
              <a:solidFill>
                <a:srgbClr val="414141"/>
              </a:solidFill>
              <a:latin typeface="+mj-lt"/>
              <a:sym typeface="Palatino"/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991FAC02-4172-5553-D446-A865D4FEA80E}"/>
              </a:ext>
            </a:extLst>
          </p:cNvPr>
          <p:cNvSpPr txBox="1"/>
          <p:nvPr/>
        </p:nvSpPr>
        <p:spPr>
          <a:xfrm>
            <a:off x="14825271" y="9112570"/>
            <a:ext cx="2500001" cy="617733"/>
          </a:xfrm>
          <a:prstGeom prst="rect">
            <a:avLst/>
          </a:prstGeom>
          <a:solidFill>
            <a:srgbClr val="2A659E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707" dirty="0" err="1">
                <a:solidFill>
                  <a:schemeClr val="bg1"/>
                </a:solidFill>
              </a:rPr>
              <a:t>PelvEx</a:t>
            </a:r>
            <a:r>
              <a:rPr lang="en-GB" sz="1707" dirty="0">
                <a:solidFill>
                  <a:schemeClr val="bg1"/>
                </a:solidFill>
              </a:rPr>
              <a:t>, Ann </a:t>
            </a:r>
            <a:r>
              <a:rPr lang="en-GB" sz="1707" dirty="0" err="1">
                <a:solidFill>
                  <a:schemeClr val="bg1"/>
                </a:solidFill>
              </a:rPr>
              <a:t>Surg</a:t>
            </a:r>
            <a:r>
              <a:rPr lang="en-GB" sz="1707" dirty="0">
                <a:solidFill>
                  <a:schemeClr val="bg1"/>
                </a:solidFill>
              </a:rPr>
              <a:t> 2019</a:t>
            </a:r>
          </a:p>
          <a:p>
            <a:pPr algn="r"/>
            <a:r>
              <a:rPr lang="en-GB" sz="1707" dirty="0" err="1">
                <a:solidFill>
                  <a:schemeClr val="bg1"/>
                </a:solidFill>
              </a:rPr>
              <a:t>PelvEx</a:t>
            </a:r>
            <a:r>
              <a:rPr lang="en-GB" sz="1707" dirty="0">
                <a:solidFill>
                  <a:schemeClr val="bg1"/>
                </a:solidFill>
              </a:rPr>
              <a:t>,  Br J </a:t>
            </a:r>
            <a:r>
              <a:rPr lang="en-GB" sz="1707" dirty="0" err="1">
                <a:solidFill>
                  <a:schemeClr val="bg1"/>
                </a:solidFill>
              </a:rPr>
              <a:t>Surg</a:t>
            </a:r>
            <a:r>
              <a:rPr lang="en-GB" sz="1707" dirty="0">
                <a:solidFill>
                  <a:schemeClr val="bg1"/>
                </a:solidFill>
              </a:rPr>
              <a:t> 2018</a:t>
            </a:r>
          </a:p>
        </p:txBody>
      </p:sp>
    </p:spTree>
    <p:extLst>
      <p:ext uri="{BB962C8B-B14F-4D97-AF65-F5344CB8AC3E}">
        <p14:creationId xmlns:p14="http://schemas.microsoft.com/office/powerpoint/2010/main" val="36532224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A27A41-1E8D-04BF-BBB0-AA26934063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ttangolo 33">
            <a:extLst>
              <a:ext uri="{FF2B5EF4-FFF2-40B4-BE49-F238E27FC236}">
                <a16:creationId xmlns:a16="http://schemas.microsoft.com/office/drawing/2014/main" id="{283E497B-5ACA-B57C-B330-85DB24AD927D}"/>
              </a:ext>
            </a:extLst>
          </p:cNvPr>
          <p:cNvSpPr/>
          <p:nvPr/>
        </p:nvSpPr>
        <p:spPr>
          <a:xfrm>
            <a:off x="493560" y="1153333"/>
            <a:ext cx="4442923" cy="8584367"/>
          </a:xfrm>
          <a:prstGeom prst="rect">
            <a:avLst/>
          </a:prstGeom>
          <a:solidFill>
            <a:schemeClr val="accent2">
              <a:lumMod val="20000"/>
              <a:lumOff val="8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32" name="Rettangolo 31">
            <a:extLst>
              <a:ext uri="{FF2B5EF4-FFF2-40B4-BE49-F238E27FC236}">
                <a16:creationId xmlns:a16="http://schemas.microsoft.com/office/drawing/2014/main" id="{B40C1991-25CF-2563-6B5F-D186F7C72B3C}"/>
              </a:ext>
            </a:extLst>
          </p:cNvPr>
          <p:cNvSpPr/>
          <p:nvPr/>
        </p:nvSpPr>
        <p:spPr>
          <a:xfrm>
            <a:off x="4931764" y="1169233"/>
            <a:ext cx="6255615" cy="8584367"/>
          </a:xfrm>
          <a:prstGeom prst="rect">
            <a:avLst/>
          </a:prstGeom>
          <a:solidFill>
            <a:schemeClr val="accent1">
              <a:lumMod val="60000"/>
              <a:lumOff val="4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2" name="M Kraft…">
            <a:extLst>
              <a:ext uri="{FF2B5EF4-FFF2-40B4-BE49-F238E27FC236}">
                <a16:creationId xmlns:a16="http://schemas.microsoft.com/office/drawing/2014/main" id="{129E1368-E7E5-F92D-A5ED-D05BB9682294}"/>
              </a:ext>
            </a:extLst>
          </p:cNvPr>
          <p:cNvSpPr txBox="1"/>
          <p:nvPr/>
        </p:nvSpPr>
        <p:spPr>
          <a:xfrm>
            <a:off x="576445" y="4966579"/>
            <a:ext cx="4235144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 TECHNOLOGIES CRC</a:t>
            </a:r>
            <a:endParaRPr lang="en-GB" sz="3200" dirty="0"/>
          </a:p>
        </p:txBody>
      </p:sp>
      <p:sp>
        <p:nvSpPr>
          <p:cNvPr id="3" name="M Kraft…">
            <a:extLst>
              <a:ext uri="{FF2B5EF4-FFF2-40B4-BE49-F238E27FC236}">
                <a16:creationId xmlns:a16="http://schemas.microsoft.com/office/drawing/2014/main" id="{8D46C30D-F411-0733-2817-34BCD5558E01}"/>
              </a:ext>
            </a:extLst>
          </p:cNvPr>
          <p:cNvSpPr txBox="1"/>
          <p:nvPr/>
        </p:nvSpPr>
        <p:spPr>
          <a:xfrm>
            <a:off x="7136434" y="2736181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3D-CT PRINTING</a:t>
            </a:r>
            <a:endParaRPr lang="en-GB" sz="3200" dirty="0"/>
          </a:p>
        </p:txBody>
      </p:sp>
      <p:sp>
        <p:nvSpPr>
          <p:cNvPr id="5" name="M Kraft…">
            <a:extLst>
              <a:ext uri="{FF2B5EF4-FFF2-40B4-BE49-F238E27FC236}">
                <a16:creationId xmlns:a16="http://schemas.microsoft.com/office/drawing/2014/main" id="{716323A4-38E0-4B3B-E8A9-33CC8BB82AE1}"/>
              </a:ext>
            </a:extLst>
          </p:cNvPr>
          <p:cNvSpPr txBox="1"/>
          <p:nvPr/>
        </p:nvSpPr>
        <p:spPr>
          <a:xfrm>
            <a:off x="7136434" y="5171869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3D-MR IMAGING</a:t>
            </a:r>
            <a:endParaRPr lang="en-GB" sz="3200" dirty="0"/>
          </a:p>
        </p:txBody>
      </p:sp>
      <p:sp>
        <p:nvSpPr>
          <p:cNvPr id="6" name="M Kraft…">
            <a:extLst>
              <a:ext uri="{FF2B5EF4-FFF2-40B4-BE49-F238E27FC236}">
                <a16:creationId xmlns:a16="http://schemas.microsoft.com/office/drawing/2014/main" id="{F1A72E63-6ADB-E5CB-AF67-70C1DF82A52E}"/>
              </a:ext>
            </a:extLst>
          </p:cNvPr>
          <p:cNvSpPr txBox="1"/>
          <p:nvPr/>
        </p:nvSpPr>
        <p:spPr>
          <a:xfrm>
            <a:off x="7106454" y="7652527"/>
            <a:ext cx="3926307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3D-MR PREDICTING</a:t>
            </a:r>
            <a:endParaRPr lang="en-GB" sz="3200" dirty="0"/>
          </a:p>
        </p:txBody>
      </p:sp>
      <p:cxnSp>
        <p:nvCxnSpPr>
          <p:cNvPr id="8" name="Connettore 2 7">
            <a:extLst>
              <a:ext uri="{FF2B5EF4-FFF2-40B4-BE49-F238E27FC236}">
                <a16:creationId xmlns:a16="http://schemas.microsoft.com/office/drawing/2014/main" id="{9363F308-E107-7E2E-A4DD-5E20BD3D0FAB}"/>
              </a:ext>
            </a:extLst>
          </p:cNvPr>
          <p:cNvCxnSpPr>
            <a:cxnSpLocks/>
            <a:stCxn id="2" idx="3"/>
            <a:endCxn id="3" idx="1"/>
          </p:cNvCxnSpPr>
          <p:nvPr/>
        </p:nvCxnSpPr>
        <p:spPr>
          <a:xfrm flipV="1">
            <a:off x="4811589" y="3033699"/>
            <a:ext cx="2324845" cy="2476619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9" name="Connettore 2 8">
            <a:extLst>
              <a:ext uri="{FF2B5EF4-FFF2-40B4-BE49-F238E27FC236}">
                <a16:creationId xmlns:a16="http://schemas.microsoft.com/office/drawing/2014/main" id="{9D294795-07E0-2521-C71E-CFA9652E56CA}"/>
              </a:ext>
            </a:extLst>
          </p:cNvPr>
          <p:cNvCxnSpPr>
            <a:cxnSpLocks/>
            <a:stCxn id="2" idx="3"/>
            <a:endCxn id="5" idx="1"/>
          </p:cNvCxnSpPr>
          <p:nvPr/>
        </p:nvCxnSpPr>
        <p:spPr>
          <a:xfrm flipV="1">
            <a:off x="4811589" y="5469387"/>
            <a:ext cx="2324845" cy="40931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2" name="Connettore 2 11">
            <a:extLst>
              <a:ext uri="{FF2B5EF4-FFF2-40B4-BE49-F238E27FC236}">
                <a16:creationId xmlns:a16="http://schemas.microsoft.com/office/drawing/2014/main" id="{2209AC29-55A7-D8BD-7441-0A65911DD4A7}"/>
              </a:ext>
            </a:extLst>
          </p:cNvPr>
          <p:cNvCxnSpPr>
            <a:cxnSpLocks/>
            <a:stCxn id="2" idx="3"/>
          </p:cNvCxnSpPr>
          <p:nvPr/>
        </p:nvCxnSpPr>
        <p:spPr>
          <a:xfrm>
            <a:off x="4811589" y="5510318"/>
            <a:ext cx="2135674" cy="2302588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5" name="M Kraft…">
            <a:extLst>
              <a:ext uri="{FF2B5EF4-FFF2-40B4-BE49-F238E27FC236}">
                <a16:creationId xmlns:a16="http://schemas.microsoft.com/office/drawing/2014/main" id="{1C7976A5-CCB9-FE6C-0C46-55EF506D9CAA}"/>
              </a:ext>
            </a:extLst>
          </p:cNvPr>
          <p:cNvSpPr txBox="1"/>
          <p:nvPr/>
        </p:nvSpPr>
        <p:spPr>
          <a:xfrm>
            <a:off x="576446" y="1290959"/>
            <a:ext cx="10486296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u="sng" dirty="0"/>
              <a:t>PRESENT</a:t>
            </a:r>
            <a:endParaRPr lang="en-GB" sz="3200" u="sng" dirty="0"/>
          </a:p>
        </p:txBody>
      </p:sp>
      <p:cxnSp>
        <p:nvCxnSpPr>
          <p:cNvPr id="20" name="Connettore 2 19">
            <a:extLst>
              <a:ext uri="{FF2B5EF4-FFF2-40B4-BE49-F238E27FC236}">
                <a16:creationId xmlns:a16="http://schemas.microsoft.com/office/drawing/2014/main" id="{F0C50F1A-1F16-0564-4995-CB19B832FDF5}"/>
              </a:ext>
            </a:extLst>
          </p:cNvPr>
          <p:cNvCxnSpPr>
            <a:cxnSpLocks/>
          </p:cNvCxnSpPr>
          <p:nvPr/>
        </p:nvCxnSpPr>
        <p:spPr>
          <a:xfrm>
            <a:off x="8913460" y="5811874"/>
            <a:ext cx="0" cy="1743168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headEnd type="triangle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7" name="M Kraft…">
            <a:extLst>
              <a:ext uri="{FF2B5EF4-FFF2-40B4-BE49-F238E27FC236}">
                <a16:creationId xmlns:a16="http://schemas.microsoft.com/office/drawing/2014/main" id="{7D2EA710-7305-8371-5C4E-C1B1D37D06B7}"/>
              </a:ext>
            </a:extLst>
          </p:cNvPr>
          <p:cNvSpPr txBox="1"/>
          <p:nvPr/>
        </p:nvSpPr>
        <p:spPr>
          <a:xfrm>
            <a:off x="8296363" y="6281478"/>
            <a:ext cx="1234191" cy="595035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AI</a:t>
            </a:r>
            <a:endParaRPr lang="en-GB" sz="3200" dirty="0"/>
          </a:p>
        </p:txBody>
      </p:sp>
      <p:pic>
        <p:nvPicPr>
          <p:cNvPr id="4" name="Immagine 3" descr="Large intestine showing cecum, colon and rectum 65839069 Vector Art at  Vecteezy">
            <a:extLst>
              <a:ext uri="{FF2B5EF4-FFF2-40B4-BE49-F238E27FC236}">
                <a16:creationId xmlns:a16="http://schemas.microsoft.com/office/drawing/2014/main" id="{FDD0834C-844C-7262-761B-371FB975AB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1032" y="2978247"/>
            <a:ext cx="5215671" cy="5215671"/>
          </a:xfrm>
          <a:prstGeom prst="rect">
            <a:avLst/>
          </a:prstGeom>
        </p:spPr>
      </p:pic>
      <p:sp>
        <p:nvSpPr>
          <p:cNvPr id="10" name="Ovale 9">
            <a:extLst>
              <a:ext uri="{FF2B5EF4-FFF2-40B4-BE49-F238E27FC236}">
                <a16:creationId xmlns:a16="http://schemas.microsoft.com/office/drawing/2014/main" id="{F02C2745-C180-9EBD-6334-6668D8B08B96}"/>
              </a:ext>
            </a:extLst>
          </p:cNvPr>
          <p:cNvSpPr/>
          <p:nvPr/>
        </p:nvSpPr>
        <p:spPr>
          <a:xfrm>
            <a:off x="13502640" y="6054056"/>
            <a:ext cx="1539240" cy="1687864"/>
          </a:xfrm>
          <a:prstGeom prst="ellipse">
            <a:avLst/>
          </a:prstGeom>
          <a:noFill/>
          <a:ln w="12700" cap="flat">
            <a:solidFill>
              <a:srgbClr val="002060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</p:spTree>
    <p:extLst>
      <p:ext uri="{BB962C8B-B14F-4D97-AF65-F5344CB8AC3E}">
        <p14:creationId xmlns:p14="http://schemas.microsoft.com/office/powerpoint/2010/main" val="381421026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A8C5C5-A9FB-981F-80D5-6220B3812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96">
            <a:extLst>
              <a:ext uri="{FF2B5EF4-FFF2-40B4-BE49-F238E27FC236}">
                <a16:creationId xmlns:a16="http://schemas.microsoft.com/office/drawing/2014/main" id="{7A7A106C-D174-4951-10B2-BB5EDF299B0E}"/>
              </a:ext>
            </a:extLst>
          </p:cNvPr>
          <p:cNvSpPr/>
          <p:nvPr/>
        </p:nvSpPr>
        <p:spPr>
          <a:xfrm>
            <a:off x="6123663" y="2569795"/>
            <a:ext cx="776944" cy="259623"/>
          </a:xfrm>
          <a:prstGeom prst="rect">
            <a:avLst/>
          </a:prstGeom>
          <a:ln w="254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/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1687" b="1" dirty="0"/>
              <a:t>RECT</a:t>
            </a:r>
            <a:r>
              <a:rPr lang="it-IT" sz="1687" b="1" dirty="0"/>
              <a:t>UM</a:t>
            </a:r>
            <a:endParaRPr sz="1687" b="1" dirty="0"/>
          </a:p>
        </p:txBody>
      </p:sp>
      <p:sp>
        <p:nvSpPr>
          <p:cNvPr id="8" name="Shape 97">
            <a:extLst>
              <a:ext uri="{FF2B5EF4-FFF2-40B4-BE49-F238E27FC236}">
                <a16:creationId xmlns:a16="http://schemas.microsoft.com/office/drawing/2014/main" id="{7D758AD3-B23B-4CEE-F368-E286B468C043}"/>
              </a:ext>
            </a:extLst>
          </p:cNvPr>
          <p:cNvSpPr/>
          <p:nvPr/>
        </p:nvSpPr>
        <p:spPr>
          <a:xfrm>
            <a:off x="7242504" y="2565949"/>
            <a:ext cx="846386" cy="259623"/>
          </a:xfrm>
          <a:prstGeom prst="rect">
            <a:avLst/>
          </a:prstGeom>
          <a:ln w="254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/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1687" b="1" dirty="0"/>
              <a:t>TUMO</a:t>
            </a:r>
            <a:r>
              <a:rPr lang="it-IT" sz="1687" b="1" dirty="0"/>
              <a:t>U</a:t>
            </a:r>
            <a:r>
              <a:rPr sz="1687" b="1" dirty="0"/>
              <a:t>R</a:t>
            </a:r>
          </a:p>
        </p:txBody>
      </p:sp>
      <p:sp>
        <p:nvSpPr>
          <p:cNvPr id="10" name="Shape 98">
            <a:extLst>
              <a:ext uri="{FF2B5EF4-FFF2-40B4-BE49-F238E27FC236}">
                <a16:creationId xmlns:a16="http://schemas.microsoft.com/office/drawing/2014/main" id="{451B96F8-6BEF-6507-2B48-AAAAD434E9B3}"/>
              </a:ext>
            </a:extLst>
          </p:cNvPr>
          <p:cNvSpPr/>
          <p:nvPr/>
        </p:nvSpPr>
        <p:spPr>
          <a:xfrm>
            <a:off x="9503078" y="2500964"/>
            <a:ext cx="795859" cy="389594"/>
          </a:xfrm>
          <a:prstGeom prst="rect">
            <a:avLst/>
          </a:prstGeom>
          <a:ln w="254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it-IT" sz="1266" b="1" dirty="0"/>
              <a:t>NEARBY</a:t>
            </a:r>
          </a:p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it-IT" sz="1266" b="1" dirty="0"/>
              <a:t>STRUCTURE</a:t>
            </a:r>
            <a:endParaRPr sz="1266" b="1" dirty="0"/>
          </a:p>
        </p:txBody>
      </p:sp>
      <p:sp>
        <p:nvSpPr>
          <p:cNvPr id="12" name="Shape 100">
            <a:extLst>
              <a:ext uri="{FF2B5EF4-FFF2-40B4-BE49-F238E27FC236}">
                <a16:creationId xmlns:a16="http://schemas.microsoft.com/office/drawing/2014/main" id="{6B3773EC-6CDA-3B5B-6B14-143D71444205}"/>
              </a:ext>
            </a:extLst>
          </p:cNvPr>
          <p:cNvSpPr/>
          <p:nvPr/>
        </p:nvSpPr>
        <p:spPr>
          <a:xfrm>
            <a:off x="5820798" y="5329002"/>
            <a:ext cx="4986463" cy="1"/>
          </a:xfrm>
          <a:prstGeom prst="line">
            <a:avLst/>
          </a:prstGeom>
          <a:ln w="165100">
            <a:solidFill>
              <a:srgbClr val="414141"/>
            </a:solidFill>
            <a:miter lim="400000"/>
          </a:ln>
        </p:spPr>
        <p:txBody>
          <a:bodyPr lIns="0" tIns="0" rIns="0" bIns="0" anchor="ctr"/>
          <a:lstStyle/>
          <a:p>
            <a:pPr lvl="0">
              <a:defRPr sz="3200"/>
            </a:pPr>
            <a:endParaRPr sz="3000"/>
          </a:p>
        </p:txBody>
      </p:sp>
      <p:sp>
        <p:nvSpPr>
          <p:cNvPr id="13" name="Shape 101">
            <a:extLst>
              <a:ext uri="{FF2B5EF4-FFF2-40B4-BE49-F238E27FC236}">
                <a16:creationId xmlns:a16="http://schemas.microsoft.com/office/drawing/2014/main" id="{70567F52-F5B9-1683-97CD-31636C06DAA3}"/>
              </a:ext>
            </a:extLst>
          </p:cNvPr>
          <p:cNvSpPr/>
          <p:nvPr/>
        </p:nvSpPr>
        <p:spPr>
          <a:xfrm>
            <a:off x="5913247" y="3264854"/>
            <a:ext cx="1190626" cy="1188772"/>
          </a:xfrm>
          <a:prstGeom prst="rect">
            <a:avLst/>
          </a:prstGeom>
          <a:blipFill>
            <a:blip r:embed="rId2"/>
          </a:blipFill>
          <a:ln w="12700">
            <a:miter lim="400000"/>
          </a:ln>
        </p:spPr>
        <p:txBody>
          <a:bodyPr lIns="47625" tIns="47625" rIns="47625" bIns="47625" anchor="ctr"/>
          <a:lstStyle/>
          <a:p>
            <a:pPr lvl="0">
              <a:defRPr sz="3200">
                <a:solidFill>
                  <a:srgbClr val="FFFFFF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</a:defRPr>
            </a:pPr>
            <a:endParaRPr sz="3000"/>
          </a:p>
        </p:txBody>
      </p:sp>
      <p:sp>
        <p:nvSpPr>
          <p:cNvPr id="15" name="Shape 102">
            <a:extLst>
              <a:ext uri="{FF2B5EF4-FFF2-40B4-BE49-F238E27FC236}">
                <a16:creationId xmlns:a16="http://schemas.microsoft.com/office/drawing/2014/main" id="{DDED968C-D635-DD8B-7E43-61C8E4654420}"/>
              </a:ext>
            </a:extLst>
          </p:cNvPr>
          <p:cNvSpPr/>
          <p:nvPr/>
        </p:nvSpPr>
        <p:spPr>
          <a:xfrm>
            <a:off x="7079988" y="3263927"/>
            <a:ext cx="1190626" cy="1190626"/>
          </a:xfrm>
          <a:prstGeom prst="rect">
            <a:avLst/>
          </a:prstGeom>
          <a:solidFill>
            <a:srgbClr val="FFFF00"/>
          </a:solidFill>
          <a:ln w="12700">
            <a:miter lim="400000"/>
          </a:ln>
        </p:spPr>
        <p:txBody>
          <a:bodyPr lIns="0" tIns="0" rIns="0" bIns="0" anchor="ctr"/>
          <a:lstStyle/>
          <a:p>
            <a:pPr lvl="0">
              <a:defRPr sz="3200">
                <a:solidFill>
                  <a:srgbClr val="FF9490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</a:defRPr>
            </a:pPr>
            <a:endParaRPr sz="3000"/>
          </a:p>
        </p:txBody>
      </p:sp>
      <p:sp>
        <p:nvSpPr>
          <p:cNvPr id="16" name="Shape 103">
            <a:extLst>
              <a:ext uri="{FF2B5EF4-FFF2-40B4-BE49-F238E27FC236}">
                <a16:creationId xmlns:a16="http://schemas.microsoft.com/office/drawing/2014/main" id="{ABDBFFD5-FB72-FAB2-894C-F2BA3D806760}"/>
              </a:ext>
            </a:extLst>
          </p:cNvPr>
          <p:cNvSpPr/>
          <p:nvPr/>
        </p:nvSpPr>
        <p:spPr>
          <a:xfrm>
            <a:off x="9423938" y="3263927"/>
            <a:ext cx="1190626" cy="1190626"/>
          </a:xfrm>
          <a:prstGeom prst="rect">
            <a:avLst/>
          </a:prstGeom>
          <a:blipFill>
            <a:blip r:embed="rId3"/>
          </a:blipFill>
          <a:ln w="12700">
            <a:miter lim="400000"/>
          </a:ln>
        </p:spPr>
        <p:txBody>
          <a:bodyPr lIns="0" tIns="0" rIns="0" bIns="0" anchor="ctr"/>
          <a:lstStyle/>
          <a:p>
            <a:pPr lvl="0">
              <a:defRPr sz="3200">
                <a:solidFill>
                  <a:srgbClr val="FF9490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</a:defRPr>
            </a:pPr>
            <a:endParaRPr sz="3000"/>
          </a:p>
        </p:txBody>
      </p:sp>
      <p:sp>
        <p:nvSpPr>
          <p:cNvPr id="17" name="Shape 106">
            <a:extLst>
              <a:ext uri="{FF2B5EF4-FFF2-40B4-BE49-F238E27FC236}">
                <a16:creationId xmlns:a16="http://schemas.microsoft.com/office/drawing/2014/main" id="{6DF7ED48-9948-935B-298D-D2C6822066D4}"/>
              </a:ext>
            </a:extLst>
          </p:cNvPr>
          <p:cNvSpPr/>
          <p:nvPr/>
        </p:nvSpPr>
        <p:spPr>
          <a:xfrm>
            <a:off x="8245860" y="3264854"/>
            <a:ext cx="1190626" cy="1188772"/>
          </a:xfrm>
          <a:prstGeom prst="rect">
            <a:avLst/>
          </a:prstGeom>
          <a:solidFill>
            <a:srgbClr val="E12000">
              <a:alpha val="82000"/>
            </a:srgbClr>
          </a:solidFill>
          <a:ln w="12700">
            <a:miter lim="400000"/>
          </a:ln>
        </p:spPr>
        <p:txBody>
          <a:bodyPr lIns="0" tIns="0" rIns="0" bIns="0" anchor="ctr"/>
          <a:lstStyle/>
          <a:p>
            <a:pPr lvl="0">
              <a:defRPr sz="3200">
                <a:solidFill>
                  <a:srgbClr val="FFFFFF"/>
                </a:solidFill>
                <a:effectLst>
                  <a:outerShdw blurRad="25400" dist="33948" dir="2700000" rotWithShape="0">
                    <a:srgbClr val="3B3936"/>
                  </a:outerShdw>
                </a:effectLst>
              </a:defRPr>
            </a:pPr>
            <a:endParaRPr sz="3000"/>
          </a:p>
        </p:txBody>
      </p:sp>
      <p:pic>
        <p:nvPicPr>
          <p:cNvPr id="18" name="Logo CELLA.pdf">
            <a:extLst>
              <a:ext uri="{FF2B5EF4-FFF2-40B4-BE49-F238E27FC236}">
                <a16:creationId xmlns:a16="http://schemas.microsoft.com/office/drawing/2014/main" id="{D137446B-0ADF-8BD1-391E-62B9FC6D2CF2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2025842" y="2776468"/>
            <a:ext cx="919001" cy="689250"/>
          </a:xfrm>
          <a:prstGeom prst="rect">
            <a:avLst/>
          </a:prstGeom>
          <a:ln w="25400">
            <a:miter lim="400000"/>
          </a:ln>
          <a:effectLst>
            <a:reflection stA="50000" endPos="40000" dir="5400000" sy="-100000" algn="bl" rotWithShape="0"/>
          </a:effectLst>
        </p:spPr>
      </p:pic>
      <p:pic>
        <p:nvPicPr>
          <p:cNvPr id="19" name="pasted-image.pdf">
            <a:extLst>
              <a:ext uri="{FF2B5EF4-FFF2-40B4-BE49-F238E27FC236}">
                <a16:creationId xmlns:a16="http://schemas.microsoft.com/office/drawing/2014/main" id="{1E9F1934-D93E-DAC8-7BEF-0B348E32FD75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3057390" y="3712368"/>
            <a:ext cx="2594177" cy="2328863"/>
          </a:xfrm>
          <a:prstGeom prst="rect">
            <a:avLst/>
          </a:prstGeom>
          <a:ln w="25400">
            <a:miter lim="400000"/>
          </a:ln>
          <a:effectLst/>
        </p:spPr>
      </p:pic>
      <p:pic>
        <p:nvPicPr>
          <p:cNvPr id="20" name="Captura de pantalla 2018-05-09 a las 21.23.02.png">
            <a:extLst>
              <a:ext uri="{FF2B5EF4-FFF2-40B4-BE49-F238E27FC236}">
                <a16:creationId xmlns:a16="http://schemas.microsoft.com/office/drawing/2014/main" id="{8BB69067-4205-A91E-A920-FA1D24B5409E}"/>
              </a:ext>
            </a:extLst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10989429" y="3814955"/>
            <a:ext cx="2908532" cy="2123690"/>
          </a:xfrm>
          <a:prstGeom prst="rect">
            <a:avLst/>
          </a:prstGeom>
          <a:ln w="25400">
            <a:solidFill>
              <a:srgbClr val="F3F7F5"/>
            </a:solidFill>
            <a:miter lim="400000"/>
          </a:ln>
          <a:effectLst>
            <a:outerShdw blurRad="50800" dist="254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21" name="CuadroTexto 1">
            <a:extLst>
              <a:ext uri="{FF2B5EF4-FFF2-40B4-BE49-F238E27FC236}">
                <a16:creationId xmlns:a16="http://schemas.microsoft.com/office/drawing/2014/main" id="{C0E6D569-7705-7353-612B-C32DCE51E009}"/>
              </a:ext>
            </a:extLst>
          </p:cNvPr>
          <p:cNvSpPr txBox="1"/>
          <p:nvPr/>
        </p:nvSpPr>
        <p:spPr>
          <a:xfrm>
            <a:off x="6673182" y="4641708"/>
            <a:ext cx="3434723" cy="50013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7625" tIns="47625" rIns="47625" bIns="47625" numCol="1" spcCol="38100" rtlCol="0" anchor="ctr">
            <a:spAutoFit/>
          </a:bodyPr>
          <a:lstStyle/>
          <a:p>
            <a:pPr defTabSz="547695" latinLnBrk="1" hangingPunct="0"/>
            <a:r>
              <a:rPr lang="en-GB" sz="2625" i="1"/>
              <a:t>Mathematical algorithm</a:t>
            </a:r>
          </a:p>
        </p:txBody>
      </p:sp>
      <p:sp>
        <p:nvSpPr>
          <p:cNvPr id="22" name="Shape 98">
            <a:extLst>
              <a:ext uri="{FF2B5EF4-FFF2-40B4-BE49-F238E27FC236}">
                <a16:creationId xmlns:a16="http://schemas.microsoft.com/office/drawing/2014/main" id="{EB8EA3C8-E93F-65D6-8ECA-78A2C76161FB}"/>
              </a:ext>
            </a:extLst>
          </p:cNvPr>
          <p:cNvSpPr/>
          <p:nvPr/>
        </p:nvSpPr>
        <p:spPr>
          <a:xfrm>
            <a:off x="8205175" y="2527196"/>
            <a:ext cx="1209517" cy="346249"/>
          </a:xfrm>
          <a:prstGeom prst="rect">
            <a:avLst/>
          </a:prstGeom>
          <a:ln w="254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es-ES" sz="1125" b="1" dirty="0"/>
              <a:t>TUMOUR</a:t>
            </a:r>
          </a:p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es-ES" sz="1125" b="1" dirty="0"/>
              <a:t>INFILTRATION</a:t>
            </a:r>
            <a:endParaRPr sz="1125" b="1" dirty="0"/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8AFC3D93-CADC-BE79-AA09-BDF9FD7F8D85}"/>
              </a:ext>
            </a:extLst>
          </p:cNvPr>
          <p:cNvSpPr txBox="1"/>
          <p:nvPr/>
        </p:nvSpPr>
        <p:spPr>
          <a:xfrm>
            <a:off x="3749832" y="1090231"/>
            <a:ext cx="984059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PREOPERATIVE PLANNING: </a:t>
            </a:r>
          </a:p>
          <a:p>
            <a:pPr algn="ctr"/>
            <a:r>
              <a:rPr lang="en-US" sz="3200" b="1" dirty="0">
                <a:latin typeface="+mj-lt"/>
              </a:rPr>
              <a:t>LOCALLY ADVANCED AND RECURRENT RECTAL CANCER</a:t>
            </a:r>
            <a:endParaRPr lang="en-GB" sz="3200" dirty="0">
              <a:latin typeface="+mj-lt"/>
            </a:endParaRPr>
          </a:p>
        </p:txBody>
      </p:sp>
      <p:sp>
        <p:nvSpPr>
          <p:cNvPr id="24" name="Shape 72">
            <a:extLst>
              <a:ext uri="{FF2B5EF4-FFF2-40B4-BE49-F238E27FC236}">
                <a16:creationId xmlns:a16="http://schemas.microsoft.com/office/drawing/2014/main" id="{F42F2529-5F39-5F0F-2368-5577BB2887C2}"/>
              </a:ext>
            </a:extLst>
          </p:cNvPr>
          <p:cNvSpPr txBox="1">
            <a:spLocks/>
          </p:cNvSpPr>
          <p:nvPr/>
        </p:nvSpPr>
        <p:spPr>
          <a:xfrm>
            <a:off x="1699736" y="7045011"/>
            <a:ext cx="11239500" cy="89862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1800">
                <a:solidFill>
                  <a:srgbClr val="000000"/>
                </a:solidFill>
              </a:defRPr>
            </a:pPr>
            <a:r>
              <a:rPr lang="en-GB" sz="3797" b="1" dirty="0">
                <a:solidFill>
                  <a:srgbClr val="000000"/>
                </a:solidFill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Hypothesis</a:t>
            </a:r>
          </a:p>
        </p:txBody>
      </p:sp>
      <p:sp>
        <p:nvSpPr>
          <p:cNvPr id="26" name="CuadroTexto 3">
            <a:extLst>
              <a:ext uri="{FF2B5EF4-FFF2-40B4-BE49-F238E27FC236}">
                <a16:creationId xmlns:a16="http://schemas.microsoft.com/office/drawing/2014/main" id="{5E48C48F-12A0-A1AF-613D-FB0701261F8E}"/>
              </a:ext>
            </a:extLst>
          </p:cNvPr>
          <p:cNvSpPr txBox="1"/>
          <p:nvPr/>
        </p:nvSpPr>
        <p:spPr>
          <a:xfrm>
            <a:off x="1699736" y="7920388"/>
            <a:ext cx="14282873" cy="136479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8" tIns="35718" rIns="35718" bIns="35718" numCol="1" spcCol="38100" rtlCol="0" anchor="ctr">
            <a:spAutoFit/>
          </a:bodyPr>
          <a:lstStyle/>
          <a:p>
            <a:pPr marL="401822" lvl="1" indent="-401822" algn="l">
              <a:lnSpc>
                <a:spcPct val="150000"/>
              </a:lnSpc>
              <a:buFont typeface="Arial" charset="0"/>
              <a:buChar char="•"/>
              <a:defRPr sz="1800">
                <a:solidFill>
                  <a:srgbClr val="000000"/>
                </a:solidFill>
              </a:defRPr>
            </a:pPr>
            <a:r>
              <a:rPr lang="en-GB" sz="2800" dirty="0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3D model to plan surgery</a:t>
            </a:r>
          </a:p>
          <a:p>
            <a:pPr marL="401822" lvl="1" indent="-401822" algn="l">
              <a:lnSpc>
                <a:spcPct val="150000"/>
              </a:lnSpc>
              <a:buFont typeface="Arial" charset="0"/>
              <a:buChar char="•"/>
              <a:defRPr sz="1800">
                <a:solidFill>
                  <a:srgbClr val="000000"/>
                </a:solidFill>
              </a:defRPr>
            </a:pPr>
            <a:r>
              <a:rPr lang="en-GB" sz="2800" dirty="0">
                <a:latin typeface="+mj-lt"/>
                <a:ea typeface="Lato" panose="020F0502020204030203" pitchFamily="34" charset="0"/>
                <a:cs typeface="Lato" panose="020F0502020204030203" pitchFamily="34" charset="0"/>
              </a:rPr>
              <a:t>Assessment of predicted surgical resection margins by means of a mathematical algorithm</a:t>
            </a:r>
          </a:p>
        </p:txBody>
      </p:sp>
    </p:spTree>
    <p:extLst>
      <p:ext uri="{BB962C8B-B14F-4D97-AF65-F5344CB8AC3E}">
        <p14:creationId xmlns:p14="http://schemas.microsoft.com/office/powerpoint/2010/main" val="25074477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 animBg="1"/>
      <p:bldP spid="17" grpId="0" animBg="1" advAuto="0"/>
      <p:bldP spid="22" grpId="0"/>
      <p:bldP spid="24" grpId="0"/>
      <p:bldP spid="2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BDC2BF-63AB-86F4-C6E1-A978406978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9535404C-5757-C879-7CCC-3553C24DFCB0}"/>
              </a:ext>
            </a:extLst>
          </p:cNvPr>
          <p:cNvSpPr txBox="1"/>
          <p:nvPr/>
        </p:nvSpPr>
        <p:spPr>
          <a:xfrm>
            <a:off x="3749832" y="1090231"/>
            <a:ext cx="9840597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PREOPERATIVE PLANNING: </a:t>
            </a:r>
          </a:p>
          <a:p>
            <a:pPr algn="ctr"/>
            <a:r>
              <a:rPr lang="en-US" sz="3200" b="1" dirty="0">
                <a:latin typeface="+mj-lt"/>
              </a:rPr>
              <a:t>LOCALLY ADVANCED AND RECURRENT RECTAL CANCER</a:t>
            </a:r>
            <a:endParaRPr lang="en-GB" sz="3200" dirty="0">
              <a:latin typeface="+mj-lt"/>
            </a:endParaRP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6182F531-ABCA-8A42-2DAA-AB15601BE936}"/>
              </a:ext>
            </a:extLst>
          </p:cNvPr>
          <p:cNvSpPr txBox="1"/>
          <p:nvPr/>
        </p:nvSpPr>
        <p:spPr>
          <a:xfrm>
            <a:off x="14015804" y="8889165"/>
            <a:ext cx="3324460" cy="355034"/>
          </a:xfrm>
          <a:prstGeom prst="rect">
            <a:avLst/>
          </a:prstGeom>
          <a:solidFill>
            <a:srgbClr val="2A659E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707" dirty="0" err="1">
                <a:solidFill>
                  <a:schemeClr val="bg1"/>
                </a:solidFill>
              </a:rPr>
              <a:t>Peschaud</a:t>
            </a:r>
            <a:r>
              <a:rPr lang="en-GB" sz="1707" dirty="0">
                <a:solidFill>
                  <a:schemeClr val="bg1"/>
                </a:solidFill>
              </a:rPr>
              <a:t>, Dis Colon Rectum 2005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A04D1F58-C66C-1F76-BB66-7057154899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4410" y="3402767"/>
            <a:ext cx="7858361" cy="1635677"/>
          </a:xfrm>
          <a:prstGeom prst="rect">
            <a:avLst/>
          </a:prstGeom>
        </p:spPr>
      </p:pic>
      <p:pic>
        <p:nvPicPr>
          <p:cNvPr id="5" name="Imagen 11">
            <a:extLst>
              <a:ext uri="{FF2B5EF4-FFF2-40B4-BE49-F238E27FC236}">
                <a16:creationId xmlns:a16="http://schemas.microsoft.com/office/drawing/2014/main" id="{FCB265A0-9A6B-69A5-F624-97ABA6CA9F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321" y="5215961"/>
            <a:ext cx="6611346" cy="3850721"/>
          </a:xfrm>
          <a:prstGeom prst="rect">
            <a:avLst/>
          </a:prstGeom>
        </p:spPr>
      </p:pic>
      <p:pic>
        <p:nvPicPr>
          <p:cNvPr id="7" name="Imagen 4">
            <a:extLst>
              <a:ext uri="{FF2B5EF4-FFF2-40B4-BE49-F238E27FC236}">
                <a16:creationId xmlns:a16="http://schemas.microsoft.com/office/drawing/2014/main" id="{1646AD4B-4871-9AAB-CE7C-10E3A2D12B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8991" y="4022405"/>
            <a:ext cx="3805305" cy="4368348"/>
          </a:xfrm>
          <a:prstGeom prst="rect">
            <a:avLst/>
          </a:prstGeom>
        </p:spPr>
      </p:pic>
      <p:sp>
        <p:nvSpPr>
          <p:cNvPr id="9" name="Forma libre 20">
            <a:extLst>
              <a:ext uri="{FF2B5EF4-FFF2-40B4-BE49-F238E27FC236}">
                <a16:creationId xmlns:a16="http://schemas.microsoft.com/office/drawing/2014/main" id="{68968FA7-1D92-2228-ADE6-9FAEA8D34F70}"/>
              </a:ext>
            </a:extLst>
          </p:cNvPr>
          <p:cNvSpPr/>
          <p:nvPr/>
        </p:nvSpPr>
        <p:spPr>
          <a:xfrm>
            <a:off x="11368359" y="7141347"/>
            <a:ext cx="1359613" cy="674537"/>
          </a:xfrm>
          <a:custGeom>
            <a:avLst/>
            <a:gdLst>
              <a:gd name="connsiteX0" fmla="*/ 299803 w 1933731"/>
              <a:gd name="connsiteY0" fmla="*/ 29981 h 959371"/>
              <a:gd name="connsiteX1" fmla="*/ 734518 w 1933731"/>
              <a:gd name="connsiteY1" fmla="*/ 239843 h 959371"/>
              <a:gd name="connsiteX2" fmla="*/ 974360 w 1933731"/>
              <a:gd name="connsiteY2" fmla="*/ 299804 h 959371"/>
              <a:gd name="connsiteX3" fmla="*/ 1439055 w 1933731"/>
              <a:gd name="connsiteY3" fmla="*/ 209863 h 959371"/>
              <a:gd name="connsiteX4" fmla="*/ 1708878 w 1933731"/>
              <a:gd name="connsiteY4" fmla="*/ 134912 h 959371"/>
              <a:gd name="connsiteX5" fmla="*/ 1828800 w 1933731"/>
              <a:gd name="connsiteY5" fmla="*/ 284813 h 959371"/>
              <a:gd name="connsiteX6" fmla="*/ 1933731 w 1933731"/>
              <a:gd name="connsiteY6" fmla="*/ 539646 h 959371"/>
              <a:gd name="connsiteX7" fmla="*/ 1783829 w 1933731"/>
              <a:gd name="connsiteY7" fmla="*/ 749508 h 959371"/>
              <a:gd name="connsiteX8" fmla="*/ 1169233 w 1933731"/>
              <a:gd name="connsiteY8" fmla="*/ 914400 h 959371"/>
              <a:gd name="connsiteX9" fmla="*/ 764498 w 1933731"/>
              <a:gd name="connsiteY9" fmla="*/ 959371 h 959371"/>
              <a:gd name="connsiteX10" fmla="*/ 224852 w 1933731"/>
              <a:gd name="connsiteY10" fmla="*/ 614597 h 959371"/>
              <a:gd name="connsiteX11" fmla="*/ 0 w 1933731"/>
              <a:gd name="connsiteY11" fmla="*/ 344774 h 959371"/>
              <a:gd name="connsiteX12" fmla="*/ 224852 w 1933731"/>
              <a:gd name="connsiteY12" fmla="*/ 0 h 959371"/>
              <a:gd name="connsiteX13" fmla="*/ 224852 w 1933731"/>
              <a:gd name="connsiteY13" fmla="*/ 0 h 9593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933731" h="959371">
                <a:moveTo>
                  <a:pt x="299803" y="29981"/>
                </a:moveTo>
                <a:lnTo>
                  <a:pt x="734518" y="239843"/>
                </a:lnTo>
                <a:lnTo>
                  <a:pt x="974360" y="299804"/>
                </a:lnTo>
                <a:lnTo>
                  <a:pt x="1439055" y="209863"/>
                </a:lnTo>
                <a:lnTo>
                  <a:pt x="1708878" y="134912"/>
                </a:lnTo>
                <a:lnTo>
                  <a:pt x="1828800" y="284813"/>
                </a:lnTo>
                <a:lnTo>
                  <a:pt x="1933731" y="539646"/>
                </a:lnTo>
                <a:lnTo>
                  <a:pt x="1783829" y="749508"/>
                </a:lnTo>
                <a:lnTo>
                  <a:pt x="1169233" y="914400"/>
                </a:lnTo>
                <a:lnTo>
                  <a:pt x="764498" y="959371"/>
                </a:lnTo>
                <a:lnTo>
                  <a:pt x="224852" y="614597"/>
                </a:lnTo>
                <a:lnTo>
                  <a:pt x="0" y="344774"/>
                </a:lnTo>
                <a:lnTo>
                  <a:pt x="224852" y="0"/>
                </a:lnTo>
                <a:lnTo>
                  <a:pt x="224852" y="0"/>
                </a:lnTo>
              </a:path>
            </a:pathLst>
          </a:custGeom>
          <a:solidFill>
            <a:srgbClr val="FFFF00">
              <a:alpha val="56000"/>
            </a:srgbClr>
          </a:solidFill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64291" tIns="32145" rIns="64291" bIns="32145" numCol="1" spcCol="38100" rtlCol="0" anchor="t">
            <a:noAutofit/>
          </a:bodyPr>
          <a:lstStyle/>
          <a:p>
            <a:pPr defTabSz="642915" latinLnBrk="1" hangingPunct="0"/>
            <a:endParaRPr lang="es-ES_tradnl" sz="1266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1" name="Forma libre 22">
            <a:extLst>
              <a:ext uri="{FF2B5EF4-FFF2-40B4-BE49-F238E27FC236}">
                <a16:creationId xmlns:a16="http://schemas.microsoft.com/office/drawing/2014/main" id="{E1C01D6D-C241-C9A2-42FF-7CDD6A702CCF}"/>
              </a:ext>
            </a:extLst>
          </p:cNvPr>
          <p:cNvSpPr/>
          <p:nvPr/>
        </p:nvSpPr>
        <p:spPr>
          <a:xfrm>
            <a:off x="11693012" y="5820308"/>
            <a:ext cx="713791" cy="418382"/>
          </a:xfrm>
          <a:custGeom>
            <a:avLst/>
            <a:gdLst>
              <a:gd name="connsiteX0" fmla="*/ 0 w 1015200"/>
              <a:gd name="connsiteY0" fmla="*/ 100800 h 194400"/>
              <a:gd name="connsiteX1" fmla="*/ 388800 w 1015200"/>
              <a:gd name="connsiteY1" fmla="*/ 0 h 194400"/>
              <a:gd name="connsiteX2" fmla="*/ 590400 w 1015200"/>
              <a:gd name="connsiteY2" fmla="*/ 0 h 194400"/>
              <a:gd name="connsiteX3" fmla="*/ 1015200 w 1015200"/>
              <a:gd name="connsiteY3" fmla="*/ 43200 h 194400"/>
              <a:gd name="connsiteX4" fmla="*/ 972000 w 1015200"/>
              <a:gd name="connsiteY4" fmla="*/ 172800 h 194400"/>
              <a:gd name="connsiteX5" fmla="*/ 734400 w 1015200"/>
              <a:gd name="connsiteY5" fmla="*/ 129600 h 194400"/>
              <a:gd name="connsiteX6" fmla="*/ 439200 w 1015200"/>
              <a:gd name="connsiteY6" fmla="*/ 93600 h 194400"/>
              <a:gd name="connsiteX7" fmla="*/ 201600 w 1015200"/>
              <a:gd name="connsiteY7" fmla="*/ 144000 h 194400"/>
              <a:gd name="connsiteX8" fmla="*/ 36000 w 1015200"/>
              <a:gd name="connsiteY8" fmla="*/ 194400 h 194400"/>
              <a:gd name="connsiteX9" fmla="*/ 0 w 1015200"/>
              <a:gd name="connsiteY9" fmla="*/ 100800 h 19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5200" h="194400">
                <a:moveTo>
                  <a:pt x="0" y="100800"/>
                </a:moveTo>
                <a:lnTo>
                  <a:pt x="388800" y="0"/>
                </a:lnTo>
                <a:lnTo>
                  <a:pt x="590400" y="0"/>
                </a:lnTo>
                <a:lnTo>
                  <a:pt x="1015200" y="43200"/>
                </a:lnTo>
                <a:lnTo>
                  <a:pt x="972000" y="172800"/>
                </a:lnTo>
                <a:lnTo>
                  <a:pt x="734400" y="129600"/>
                </a:lnTo>
                <a:lnTo>
                  <a:pt x="439200" y="93600"/>
                </a:lnTo>
                <a:lnTo>
                  <a:pt x="201600" y="144000"/>
                </a:lnTo>
                <a:lnTo>
                  <a:pt x="36000" y="194400"/>
                </a:lnTo>
                <a:lnTo>
                  <a:pt x="0" y="100800"/>
                </a:lnTo>
                <a:close/>
              </a:path>
            </a:pathLst>
          </a:custGeom>
          <a:solidFill>
            <a:srgbClr val="FFFF00">
              <a:alpha val="57000"/>
            </a:srgbClr>
          </a:solidFill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8" tIns="35718" rIns="35718" bIns="35718" numCol="1" spcCol="38100" rtlCol="0" anchor="ctr">
            <a:spAutoFit/>
          </a:bodyPr>
          <a:lstStyle/>
          <a:p>
            <a:pPr algn="ctr" defTabSz="410751" latinLnBrk="1" hangingPunct="0"/>
            <a:endParaRPr lang="es-ES_tradnl" sz="2250">
              <a:solidFill>
                <a:srgbClr val="FFFFFF"/>
              </a:solidFill>
              <a:effectLst>
                <a:outerShdw blurRad="25400" dist="33948" dir="2700000" rotWithShape="0">
                  <a:srgbClr val="3B3936"/>
                </a:outerShdw>
              </a:effectLst>
              <a:latin typeface="+mj-lt"/>
              <a:ea typeface="Palatino"/>
              <a:cs typeface="Palatino"/>
              <a:sym typeface="Palatino"/>
            </a:endParaRPr>
          </a:p>
        </p:txBody>
      </p:sp>
      <p:sp>
        <p:nvSpPr>
          <p:cNvPr id="14" name="CuadroTexto 5">
            <a:extLst>
              <a:ext uri="{FF2B5EF4-FFF2-40B4-BE49-F238E27FC236}">
                <a16:creationId xmlns:a16="http://schemas.microsoft.com/office/drawing/2014/main" id="{EE674428-CC70-C403-4382-748BD83894F5}"/>
              </a:ext>
            </a:extLst>
          </p:cNvPr>
          <p:cNvSpPr txBox="1"/>
          <p:nvPr/>
        </p:nvSpPr>
        <p:spPr>
          <a:xfrm>
            <a:off x="7608568" y="5221305"/>
            <a:ext cx="1936427" cy="418382"/>
          </a:xfrm>
          <a:prstGeom prst="rect">
            <a:avLst/>
          </a:prstGeom>
          <a:noFill/>
          <a:ln w="47625" cap="flat">
            <a:solidFill>
              <a:srgbClr val="FF0000"/>
            </a:solidFill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8" tIns="35718" rIns="35718" bIns="35718" numCol="1" spcCol="38100" rtlCol="0" anchor="ctr">
            <a:spAutoFit/>
          </a:bodyPr>
          <a:lstStyle/>
          <a:p>
            <a:pPr defTabSz="410751" latinLnBrk="1" hangingPunct="0"/>
            <a:r>
              <a:rPr lang="es-ES_tradnl" sz="2250" b="1" dirty="0" err="1">
                <a:solidFill>
                  <a:srgbClr val="414141"/>
                </a:solidFill>
                <a:latin typeface="+mj-lt"/>
                <a:ea typeface="Palatino"/>
                <a:cs typeface="Palatino"/>
                <a:sym typeface="Palatino"/>
              </a:rPr>
              <a:t>Specificity</a:t>
            </a:r>
            <a:r>
              <a:rPr lang="es-ES_tradnl" sz="2250" b="1" dirty="0">
                <a:solidFill>
                  <a:srgbClr val="414141"/>
                </a:solidFill>
                <a:latin typeface="+mj-lt"/>
                <a:ea typeface="Palatino"/>
                <a:cs typeface="Palatino"/>
                <a:sym typeface="Palatino"/>
              </a:rPr>
              <a:t>: 80%</a:t>
            </a:r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C226FE7B-91A6-2EE1-0D13-69B8B28E9CD4}"/>
              </a:ext>
            </a:extLst>
          </p:cNvPr>
          <p:cNvSpPr txBox="1"/>
          <p:nvPr/>
        </p:nvSpPr>
        <p:spPr>
          <a:xfrm>
            <a:off x="3749831" y="2434174"/>
            <a:ext cx="984059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  <a:latin typeface="+mj-lt"/>
              </a:rPr>
              <a:t>ANTERIOR TUMOUR</a:t>
            </a:r>
            <a:endParaRPr lang="en-GB" sz="3200" dirty="0">
              <a:solidFill>
                <a:srgbClr val="C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69976326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00B8D9-746B-698E-DF28-E7340A766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2">
            <a:extLst>
              <a:ext uri="{FF2B5EF4-FFF2-40B4-BE49-F238E27FC236}">
                <a16:creationId xmlns:a16="http://schemas.microsoft.com/office/drawing/2014/main" id="{2C551A1C-367C-965A-0B9A-A3394BEA4BDF}"/>
              </a:ext>
            </a:extLst>
          </p:cNvPr>
          <p:cNvSpPr txBox="1"/>
          <p:nvPr/>
        </p:nvSpPr>
        <p:spPr>
          <a:xfrm>
            <a:off x="13639800" y="9384590"/>
            <a:ext cx="3700463" cy="355034"/>
          </a:xfrm>
          <a:prstGeom prst="rect">
            <a:avLst/>
          </a:prstGeom>
          <a:solidFill>
            <a:srgbClr val="2A659E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707" dirty="0">
                <a:solidFill>
                  <a:schemeClr val="bg1"/>
                </a:solidFill>
              </a:rPr>
              <a:t>Garcia-Granero, Tech </a:t>
            </a:r>
            <a:r>
              <a:rPr lang="en-GB" sz="1707" dirty="0" err="1">
                <a:solidFill>
                  <a:schemeClr val="bg1"/>
                </a:solidFill>
              </a:rPr>
              <a:t>Coloproctol</a:t>
            </a:r>
            <a:r>
              <a:rPr lang="en-GB" sz="1707" dirty="0">
                <a:solidFill>
                  <a:schemeClr val="bg1"/>
                </a:solidFill>
              </a:rPr>
              <a:t> 2020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4DC6C165-FC60-E7A3-F78B-BC94285E9A29}"/>
              </a:ext>
            </a:extLst>
          </p:cNvPr>
          <p:cNvSpPr txBox="1"/>
          <p:nvPr/>
        </p:nvSpPr>
        <p:spPr>
          <a:xfrm>
            <a:off x="145405" y="9140813"/>
            <a:ext cx="3821588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C00000"/>
                </a:solidFill>
                <a:latin typeface="+mj-lt"/>
              </a:rPr>
              <a:t>ANTERIOR TUMOUR</a:t>
            </a:r>
            <a:endParaRPr lang="en-GB" sz="28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47D4F030-8D58-604C-7FC6-DC39656CFC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6199" y="1685183"/>
            <a:ext cx="2669976" cy="253043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66342EB0-D2FA-F082-6270-2D3B67C6F5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770" y="5314662"/>
            <a:ext cx="5747622" cy="3177181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F7423A42-3105-52BF-145F-0685DFC796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2279" y="5314663"/>
            <a:ext cx="5219129" cy="3177182"/>
          </a:xfrm>
          <a:prstGeom prst="rect">
            <a:avLst/>
          </a:prstGeom>
        </p:spPr>
      </p:pic>
      <p:grpSp>
        <p:nvGrpSpPr>
          <p:cNvPr id="18" name="Gruppo 17">
            <a:extLst>
              <a:ext uri="{FF2B5EF4-FFF2-40B4-BE49-F238E27FC236}">
                <a16:creationId xmlns:a16="http://schemas.microsoft.com/office/drawing/2014/main" id="{777C9277-779E-BE49-D9AE-AA223D5E0329}"/>
              </a:ext>
            </a:extLst>
          </p:cNvPr>
          <p:cNvGrpSpPr/>
          <p:nvPr/>
        </p:nvGrpSpPr>
        <p:grpSpPr>
          <a:xfrm>
            <a:off x="11245634" y="4764449"/>
            <a:ext cx="5949224" cy="4586224"/>
            <a:chOff x="11245634" y="4554589"/>
            <a:chExt cx="5949224" cy="4586224"/>
          </a:xfrm>
        </p:grpSpPr>
        <p:pic>
          <p:nvPicPr>
            <p:cNvPr id="12" name="Immagine 11">
              <a:extLst>
                <a:ext uri="{FF2B5EF4-FFF2-40B4-BE49-F238E27FC236}">
                  <a16:creationId xmlns:a16="http://schemas.microsoft.com/office/drawing/2014/main" id="{A2B767C7-D060-6BB7-5B11-C1E30F54775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1638295" y="4554589"/>
              <a:ext cx="5556563" cy="4586224"/>
            </a:xfrm>
            <a:prstGeom prst="rect">
              <a:avLst/>
            </a:prstGeom>
          </p:spPr>
        </p:pic>
        <p:pic>
          <p:nvPicPr>
            <p:cNvPr id="14" name="Immagine 13">
              <a:extLst>
                <a:ext uri="{FF2B5EF4-FFF2-40B4-BE49-F238E27FC236}">
                  <a16:creationId xmlns:a16="http://schemas.microsoft.com/office/drawing/2014/main" id="{DC25F8C5-203B-8111-0CDF-DC15ABC36D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5620571" y="6211376"/>
              <a:ext cx="1470787" cy="1272650"/>
            </a:xfrm>
            <a:prstGeom prst="rect">
              <a:avLst/>
            </a:prstGeom>
          </p:spPr>
        </p:pic>
        <p:sp>
          <p:nvSpPr>
            <p:cNvPr id="15" name="CasellaDiTesto 14">
              <a:extLst>
                <a:ext uri="{FF2B5EF4-FFF2-40B4-BE49-F238E27FC236}">
                  <a16:creationId xmlns:a16="http://schemas.microsoft.com/office/drawing/2014/main" id="{392F15ED-95DF-D3AE-A9F2-BF080042AA69}"/>
                </a:ext>
              </a:extLst>
            </p:cNvPr>
            <p:cNvSpPr txBox="1"/>
            <p:nvPr/>
          </p:nvSpPr>
          <p:spPr>
            <a:xfrm>
              <a:off x="11245634" y="4641542"/>
              <a:ext cx="2135646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r>
                <a:rPr lang="en-US" sz="2400" b="1" dirty="0">
                  <a:solidFill>
                    <a:schemeClr val="tx1"/>
                  </a:solidFill>
                  <a:latin typeface="+mj-lt"/>
                </a:rPr>
                <a:t>T3N0 </a:t>
              </a:r>
            </a:p>
            <a:p>
              <a:r>
                <a:rPr lang="en-US" sz="2400" b="1" dirty="0">
                  <a:solidFill>
                    <a:schemeClr val="tx1"/>
                  </a:solidFill>
                  <a:latin typeface="+mj-lt"/>
                </a:rPr>
                <a:t>R0</a:t>
              </a:r>
              <a:endParaRPr lang="en-GB" sz="2400" dirty="0">
                <a:solidFill>
                  <a:schemeClr val="tx1"/>
                </a:solidFill>
                <a:latin typeface="+mj-lt"/>
              </a:endParaRPr>
            </a:p>
          </p:txBody>
        </p:sp>
      </p:grp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50DEDABE-C2B4-CA5C-B37E-7B9FF10BFD7F}"/>
              </a:ext>
            </a:extLst>
          </p:cNvPr>
          <p:cNvSpPr txBox="1"/>
          <p:nvPr/>
        </p:nvSpPr>
        <p:spPr>
          <a:xfrm>
            <a:off x="145405" y="2077276"/>
            <a:ext cx="2135646" cy="156966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l"/>
            <a:r>
              <a:rPr lang="en-US" sz="2400" b="1" dirty="0">
                <a:solidFill>
                  <a:schemeClr val="accent1"/>
                </a:solidFill>
                <a:latin typeface="+mj-lt"/>
              </a:rPr>
              <a:t>MRI</a:t>
            </a:r>
          </a:p>
          <a:p>
            <a:pPr algn="l"/>
            <a:r>
              <a:rPr lang="en-US" sz="2400" b="1" dirty="0">
                <a:solidFill>
                  <a:schemeClr val="tx1"/>
                </a:solidFill>
                <a:latin typeface="+mj-lt"/>
              </a:rPr>
              <a:t>Levator ani +</a:t>
            </a:r>
          </a:p>
          <a:p>
            <a:pPr algn="l"/>
            <a:r>
              <a:rPr lang="en-US" sz="2400" b="1" dirty="0">
                <a:solidFill>
                  <a:schemeClr val="tx1"/>
                </a:solidFill>
                <a:latin typeface="+mj-lt"/>
              </a:rPr>
              <a:t>Prostate +</a:t>
            </a:r>
          </a:p>
          <a:p>
            <a:pPr algn="l"/>
            <a:r>
              <a:rPr lang="en-US" sz="2400" b="1" dirty="0">
                <a:solidFill>
                  <a:schemeClr val="tx1"/>
                </a:solidFill>
                <a:latin typeface="+mj-lt"/>
              </a:rPr>
              <a:t>Urethra ?</a:t>
            </a:r>
            <a:endParaRPr lang="en-GB" sz="24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B096F961-70D0-FB18-6BE9-BCB55EE47251}"/>
              </a:ext>
            </a:extLst>
          </p:cNvPr>
          <p:cNvSpPr txBox="1"/>
          <p:nvPr/>
        </p:nvSpPr>
        <p:spPr>
          <a:xfrm>
            <a:off x="5114456" y="2077276"/>
            <a:ext cx="2135646" cy="156966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l"/>
            <a:r>
              <a:rPr lang="en-US" sz="2400" b="1" dirty="0">
                <a:solidFill>
                  <a:schemeClr val="accent1"/>
                </a:solidFill>
                <a:latin typeface="+mj-lt"/>
              </a:rPr>
              <a:t>3D- AI</a:t>
            </a:r>
          </a:p>
          <a:p>
            <a:pPr algn="l"/>
            <a:r>
              <a:rPr lang="en-US" sz="2400" b="1" dirty="0">
                <a:solidFill>
                  <a:schemeClr val="tx1"/>
                </a:solidFill>
                <a:latin typeface="+mj-lt"/>
              </a:rPr>
              <a:t>Levator ani +</a:t>
            </a:r>
          </a:p>
          <a:p>
            <a:pPr algn="l"/>
            <a:r>
              <a:rPr lang="en-US" sz="2400" b="1" dirty="0">
                <a:solidFill>
                  <a:schemeClr val="tx1"/>
                </a:solidFill>
                <a:latin typeface="+mj-lt"/>
              </a:rPr>
              <a:t>Prostate -</a:t>
            </a:r>
          </a:p>
          <a:p>
            <a:pPr algn="l"/>
            <a:r>
              <a:rPr lang="en-US" sz="2400" b="1" dirty="0">
                <a:solidFill>
                  <a:schemeClr val="tx1"/>
                </a:solidFill>
                <a:latin typeface="+mj-lt"/>
              </a:rPr>
              <a:t>Urethra -</a:t>
            </a:r>
            <a:endParaRPr lang="en-GB" sz="24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DC787BFB-4A0B-3FD2-B27D-A01FEAFDDB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092223" y="1399131"/>
            <a:ext cx="3102635" cy="2997342"/>
          </a:xfrm>
          <a:prstGeom prst="rect">
            <a:avLst/>
          </a:prstGeom>
        </p:spPr>
      </p:pic>
      <p:pic>
        <p:nvPicPr>
          <p:cNvPr id="22" name="Immagine 21">
            <a:extLst>
              <a:ext uri="{FF2B5EF4-FFF2-40B4-BE49-F238E27FC236}">
                <a16:creationId xmlns:a16="http://schemas.microsoft.com/office/drawing/2014/main" id="{93D49303-6DD8-AC00-9C6C-B4308186509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894053" y="1685183"/>
            <a:ext cx="2118544" cy="2187130"/>
          </a:xfrm>
          <a:prstGeom prst="rect">
            <a:avLst/>
          </a:prstGeom>
        </p:spPr>
      </p:pic>
      <p:pic>
        <p:nvPicPr>
          <p:cNvPr id="25" name="Immagine 24">
            <a:extLst>
              <a:ext uri="{FF2B5EF4-FFF2-40B4-BE49-F238E27FC236}">
                <a16:creationId xmlns:a16="http://schemas.microsoft.com/office/drawing/2014/main" id="{ECE48185-43BC-4BDB-D9B0-B47873D66F8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7818" y="1441595"/>
            <a:ext cx="4782762" cy="2997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93151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0B91CA-CA0F-AB24-0E3C-053DEA443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web3d">
            <a:hlinkClick r:id="" action="ppaction://media"/>
            <a:extLst>
              <a:ext uri="{FF2B5EF4-FFF2-40B4-BE49-F238E27FC236}">
                <a16:creationId xmlns:a16="http://schemas.microsoft.com/office/drawing/2014/main" id="{4043DDCB-7F29-E4A1-7AB5-B6E36D8BCCA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4262" end="35825.233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42423" y="2503356"/>
            <a:ext cx="8792633" cy="4945855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14BCF838-6F0A-3AF4-C195-9A7B6848B07E}"/>
              </a:ext>
            </a:extLst>
          </p:cNvPr>
          <p:cNvSpPr txBox="1"/>
          <p:nvPr/>
        </p:nvSpPr>
        <p:spPr>
          <a:xfrm>
            <a:off x="0" y="9230380"/>
            <a:ext cx="3821588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C00000"/>
                </a:solidFill>
                <a:latin typeface="+mj-lt"/>
              </a:rPr>
              <a:t>LOCAL RECURRENCE</a:t>
            </a:r>
            <a:endParaRPr lang="en-GB" sz="2800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CCA013E6-943F-86DC-7399-542937BF6281}"/>
              </a:ext>
            </a:extLst>
          </p:cNvPr>
          <p:cNvSpPr txBox="1"/>
          <p:nvPr/>
        </p:nvSpPr>
        <p:spPr>
          <a:xfrm>
            <a:off x="13639800" y="9189720"/>
            <a:ext cx="3700463" cy="355034"/>
          </a:xfrm>
          <a:prstGeom prst="rect">
            <a:avLst/>
          </a:prstGeom>
          <a:solidFill>
            <a:srgbClr val="2A659E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707" dirty="0">
                <a:solidFill>
                  <a:schemeClr val="bg1"/>
                </a:solidFill>
              </a:rPr>
              <a:t>Garcia-Granero, Colorectal Dis 2020</a:t>
            </a:r>
          </a:p>
        </p:txBody>
      </p:sp>
      <p:pic>
        <p:nvPicPr>
          <p:cNvPr id="4" name="web3d">
            <a:hlinkClick r:id="" action="ppaction://media"/>
            <a:extLst>
              <a:ext uri="{FF2B5EF4-FFF2-40B4-BE49-F238E27FC236}">
                <a16:creationId xmlns:a16="http://schemas.microsoft.com/office/drawing/2014/main" id="{081268B6-9900-DECB-3777-9F3C4FF1DEA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3446" end="22163.233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50210" y="2503357"/>
            <a:ext cx="8792634" cy="4945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49480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3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0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0F3914-4693-3E42-9F1D-3B6E55CD8C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BFAAFC0A-B17D-6302-4EC3-31B064568FE1}"/>
              </a:ext>
            </a:extLst>
          </p:cNvPr>
          <p:cNvSpPr txBox="1"/>
          <p:nvPr/>
        </p:nvSpPr>
        <p:spPr>
          <a:xfrm>
            <a:off x="293525" y="1305377"/>
            <a:ext cx="14881713" cy="83099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lang="en-US" sz="2400" b="1" dirty="0"/>
              <a:t>MDT decision:</a:t>
            </a:r>
            <a:r>
              <a:rPr lang="en-US" sz="2400" dirty="0"/>
              <a:t> </a:t>
            </a:r>
          </a:p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lang="en-US" sz="2400" dirty="0"/>
              <a:t>Straight surgery: the patient already received the maximum RT dose before primary surgery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45E5C6E9-D783-BEB2-64C3-43EAB8B0DC78}"/>
              </a:ext>
            </a:extLst>
          </p:cNvPr>
          <p:cNvSpPr txBox="1"/>
          <p:nvPr/>
        </p:nvSpPr>
        <p:spPr>
          <a:xfrm>
            <a:off x="13639800" y="9189720"/>
            <a:ext cx="3700463" cy="355034"/>
          </a:xfrm>
          <a:prstGeom prst="rect">
            <a:avLst/>
          </a:prstGeom>
          <a:solidFill>
            <a:srgbClr val="2A659E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707" dirty="0">
                <a:solidFill>
                  <a:schemeClr val="bg1"/>
                </a:solidFill>
              </a:rPr>
              <a:t>Garcia-Granero, Colorectal Dis 2020</a:t>
            </a:r>
          </a:p>
        </p:txBody>
      </p:sp>
      <p:grpSp>
        <p:nvGrpSpPr>
          <p:cNvPr id="20" name="Gruppo 19">
            <a:extLst>
              <a:ext uri="{FF2B5EF4-FFF2-40B4-BE49-F238E27FC236}">
                <a16:creationId xmlns:a16="http://schemas.microsoft.com/office/drawing/2014/main" id="{A411EE17-0CF4-4FE2-1F61-12B850E47135}"/>
              </a:ext>
            </a:extLst>
          </p:cNvPr>
          <p:cNvGrpSpPr/>
          <p:nvPr/>
        </p:nvGrpSpPr>
        <p:grpSpPr>
          <a:xfrm>
            <a:off x="7449065" y="2674761"/>
            <a:ext cx="8487750" cy="3319273"/>
            <a:chOff x="1525680" y="2646810"/>
            <a:chExt cx="8487750" cy="3319273"/>
          </a:xfrm>
        </p:grpSpPr>
        <p:pic>
          <p:nvPicPr>
            <p:cNvPr id="10" name="2018-01-23 18.58.05.jpg">
              <a:extLst>
                <a:ext uri="{FF2B5EF4-FFF2-40B4-BE49-F238E27FC236}">
                  <a16:creationId xmlns:a16="http://schemas.microsoft.com/office/drawing/2014/main" id="{B8EC2B05-77A1-902E-50CF-664FCC694CFB}"/>
                </a:ext>
              </a:extLst>
            </p:cNvPr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525680" y="2646810"/>
              <a:ext cx="4440406" cy="3319273"/>
            </a:xfrm>
            <a:prstGeom prst="rect">
              <a:avLst/>
            </a:prstGeom>
            <a:ln w="25400">
              <a:miter lim="400000"/>
            </a:ln>
            <a:effectLst>
              <a:outerShdw blurRad="190500" dist="101600" dir="5400000" rotWithShape="0">
                <a:srgbClr val="000000">
                  <a:alpha val="40000"/>
                </a:srgbClr>
              </a:outerShdw>
            </a:effectLst>
          </p:spPr>
        </p:pic>
        <p:pic>
          <p:nvPicPr>
            <p:cNvPr id="12" name="2018-01-23 18.58.27.png">
              <a:extLst>
                <a:ext uri="{FF2B5EF4-FFF2-40B4-BE49-F238E27FC236}">
                  <a16:creationId xmlns:a16="http://schemas.microsoft.com/office/drawing/2014/main" id="{54A93299-B34D-F2DF-6A9A-85CD237417A1}"/>
                </a:ext>
              </a:extLst>
            </p:cNvPr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143543" y="2646810"/>
              <a:ext cx="3869887" cy="3319273"/>
            </a:xfrm>
            <a:prstGeom prst="rect">
              <a:avLst/>
            </a:prstGeom>
            <a:ln w="12700">
              <a:miter lim="400000"/>
            </a:ln>
          </p:spPr>
        </p:pic>
      </p:grpSp>
      <p:sp>
        <p:nvSpPr>
          <p:cNvPr id="13" name="Shape 147">
            <a:extLst>
              <a:ext uri="{FF2B5EF4-FFF2-40B4-BE49-F238E27FC236}">
                <a16:creationId xmlns:a16="http://schemas.microsoft.com/office/drawing/2014/main" id="{44E99643-C5F0-C980-F541-1426D623309D}"/>
              </a:ext>
            </a:extLst>
          </p:cNvPr>
          <p:cNvSpPr/>
          <p:nvPr/>
        </p:nvSpPr>
        <p:spPr>
          <a:xfrm>
            <a:off x="2164878" y="3351373"/>
            <a:ext cx="4774523" cy="1177245"/>
          </a:xfrm>
          <a:prstGeom prst="rect">
            <a:avLst/>
          </a:prstGeom>
          <a:ln w="25400">
            <a:solid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>
              <a:defRPr sz="2700"/>
            </a:lvl1pPr>
          </a:lstStyle>
          <a:p>
            <a:pPr algn="ctr" defTabSz="410751">
              <a:defRPr sz="1800">
                <a:solidFill>
                  <a:srgbClr val="000000"/>
                </a:solidFill>
              </a:defRPr>
            </a:pPr>
            <a:r>
              <a:rPr lang="en-GB" sz="2250" kern="0" dirty="0">
                <a:solidFill>
                  <a:srgbClr val="000000"/>
                </a:solidFill>
                <a:latin typeface="+mj-lt"/>
                <a:ea typeface="Palatino"/>
                <a:cs typeface="Palatino"/>
                <a:sym typeface="Palatino"/>
              </a:rPr>
              <a:t>APE extended to PSW:</a:t>
            </a:r>
          </a:p>
          <a:p>
            <a:pPr algn="ctr" defTabSz="410751">
              <a:defRPr sz="1800">
                <a:solidFill>
                  <a:srgbClr val="000000"/>
                </a:solidFill>
              </a:defRPr>
            </a:pPr>
            <a:r>
              <a:rPr lang="en-GB" sz="1800" kern="0" dirty="0">
                <a:solidFill>
                  <a:srgbClr val="000000"/>
                </a:solidFill>
                <a:latin typeface="+mj-lt"/>
                <a:ea typeface="Palatino"/>
                <a:cs typeface="Palatino"/>
                <a:sym typeface="Palatino"/>
              </a:rPr>
              <a:t>Internal iliac vessels</a:t>
            </a:r>
          </a:p>
          <a:p>
            <a:pPr algn="ctr" defTabSz="410751">
              <a:defRPr sz="1800">
                <a:solidFill>
                  <a:srgbClr val="000000"/>
                </a:solidFill>
              </a:defRPr>
            </a:pPr>
            <a:r>
              <a:rPr lang="en-GB" sz="1800" kern="0" dirty="0">
                <a:solidFill>
                  <a:srgbClr val="000000"/>
                </a:solidFill>
                <a:latin typeface="+mj-lt"/>
                <a:ea typeface="Palatino"/>
                <a:cs typeface="Palatino"/>
                <a:sym typeface="Palatino"/>
              </a:rPr>
              <a:t>Left obturator muscles</a:t>
            </a:r>
          </a:p>
          <a:p>
            <a:pPr algn="ctr" defTabSz="410751">
              <a:defRPr sz="1800">
                <a:solidFill>
                  <a:srgbClr val="000000"/>
                </a:solidFill>
              </a:defRPr>
            </a:pPr>
            <a:r>
              <a:rPr lang="en-GB" sz="1800" kern="0" dirty="0">
                <a:solidFill>
                  <a:srgbClr val="000000"/>
                </a:solidFill>
                <a:latin typeface="+mj-lt"/>
                <a:ea typeface="Palatino"/>
                <a:cs typeface="Palatino"/>
                <a:sym typeface="Palatino"/>
              </a:rPr>
              <a:t>Periosteal lamina of the sciatic spine</a:t>
            </a:r>
          </a:p>
        </p:txBody>
      </p:sp>
      <p:pic>
        <p:nvPicPr>
          <p:cNvPr id="15" name="163c9d4d-1edc-45a6-a8f0-19176b828408.jpg">
            <a:extLst>
              <a:ext uri="{FF2B5EF4-FFF2-40B4-BE49-F238E27FC236}">
                <a16:creationId xmlns:a16="http://schemas.microsoft.com/office/drawing/2014/main" id="{DDCBA786-505B-5746-BD63-395DD6865826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525680" y="6247791"/>
            <a:ext cx="4361349" cy="3271013"/>
          </a:xfrm>
          <a:prstGeom prst="rect">
            <a:avLst/>
          </a:prstGeom>
          <a:ln w="25400">
            <a:miter lim="400000"/>
          </a:ln>
          <a:effectLst>
            <a:outerShdw blurRad="190500" dist="101600" dir="5400000" rotWithShape="0">
              <a:srgbClr val="000000">
                <a:alpha val="40000"/>
              </a:srgbClr>
            </a:outerShdw>
          </a:effectLst>
        </p:spPr>
      </p:pic>
      <p:pic>
        <p:nvPicPr>
          <p:cNvPr id="16" name="pasted-image.pdf">
            <a:extLst>
              <a:ext uri="{FF2B5EF4-FFF2-40B4-BE49-F238E27FC236}">
                <a16:creationId xmlns:a16="http://schemas.microsoft.com/office/drawing/2014/main" id="{C6E20836-E5CD-72B7-A2FA-3C0B4D56B133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 rot="10800000">
            <a:off x="6282870" y="6273740"/>
            <a:ext cx="4774522" cy="3271014"/>
          </a:xfrm>
          <a:prstGeom prst="rect">
            <a:avLst/>
          </a:prstGeom>
          <a:ln w="12700">
            <a:miter lim="400000"/>
          </a:ln>
        </p:spPr>
      </p:pic>
      <p:sp>
        <p:nvSpPr>
          <p:cNvPr id="17" name="Shape 164">
            <a:extLst>
              <a:ext uri="{FF2B5EF4-FFF2-40B4-BE49-F238E27FC236}">
                <a16:creationId xmlns:a16="http://schemas.microsoft.com/office/drawing/2014/main" id="{481400A8-E8EB-D2FF-4C71-33FF4275DAC2}"/>
              </a:ext>
            </a:extLst>
          </p:cNvPr>
          <p:cNvSpPr/>
          <p:nvPr/>
        </p:nvSpPr>
        <p:spPr>
          <a:xfrm>
            <a:off x="11911777" y="7758699"/>
            <a:ext cx="873637" cy="430887"/>
          </a:xfrm>
          <a:prstGeom prst="rect">
            <a:avLst/>
          </a:prstGeom>
          <a:ln w="254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700" b="1"/>
            </a:lvl1pPr>
          </a:lstStyle>
          <a:p>
            <a:pPr algn="ctr" defTabSz="410751">
              <a:defRPr sz="1800" b="0">
                <a:solidFill>
                  <a:srgbClr val="000000"/>
                </a:solidFill>
              </a:defRPr>
            </a:pPr>
            <a:r>
              <a:rPr lang="es-ES" sz="2800" b="0" kern="0" dirty="0">
                <a:solidFill>
                  <a:srgbClr val="000000"/>
                </a:solidFill>
                <a:latin typeface="+mj-lt"/>
                <a:ea typeface="Palatino"/>
                <a:cs typeface="Palatino"/>
                <a:sym typeface="Palatino"/>
              </a:rPr>
              <a:t>CRM+</a:t>
            </a:r>
            <a:endParaRPr sz="2800" b="0" kern="0" dirty="0">
              <a:solidFill>
                <a:srgbClr val="000000"/>
              </a:solidFill>
              <a:latin typeface="+mj-lt"/>
              <a:ea typeface="Palatino"/>
              <a:cs typeface="Palatino"/>
              <a:sym typeface="Palatino"/>
            </a:endParaRPr>
          </a:p>
        </p:txBody>
      </p:sp>
      <p:sp>
        <p:nvSpPr>
          <p:cNvPr id="18" name="Rectángulo 1">
            <a:extLst>
              <a:ext uri="{FF2B5EF4-FFF2-40B4-BE49-F238E27FC236}">
                <a16:creationId xmlns:a16="http://schemas.microsoft.com/office/drawing/2014/main" id="{3B700EE6-AE10-26B4-09A8-81E1A4D96DCB}"/>
              </a:ext>
            </a:extLst>
          </p:cNvPr>
          <p:cNvSpPr/>
          <p:nvPr/>
        </p:nvSpPr>
        <p:spPr>
          <a:xfrm>
            <a:off x="3240554" y="7715505"/>
            <a:ext cx="642918" cy="418382"/>
          </a:xfrm>
          <a:prstGeom prst="rect">
            <a:avLst/>
          </a:prstGeom>
          <a:noFill/>
          <a:ln w="50800" cap="flat">
            <a:solidFill>
              <a:srgbClr val="FF0000"/>
            </a:solidFill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8" tIns="35718" rIns="35718" bIns="35718" numCol="1" spcCol="38100" rtlCol="0" anchor="ctr">
            <a:spAutoFit/>
          </a:bodyPr>
          <a:lstStyle/>
          <a:p>
            <a:pPr algn="ctr" defTabSz="410751" latinLnBrk="1" hangingPunct="0"/>
            <a:endParaRPr lang="es-ES_tradnl" sz="2250" kern="0">
              <a:solidFill>
                <a:srgbClr val="FFFFFF"/>
              </a:solidFill>
              <a:effectLst>
                <a:outerShdw blurRad="25400" dist="33948" dir="2700000" rotWithShape="0">
                  <a:srgbClr val="3B3936"/>
                </a:outerShdw>
              </a:effectLst>
              <a:latin typeface="Palatino"/>
              <a:ea typeface="Palatino"/>
              <a:cs typeface="Palatino"/>
              <a:sym typeface="Palatino"/>
            </a:endParaRPr>
          </a:p>
        </p:txBody>
      </p:sp>
      <p:cxnSp>
        <p:nvCxnSpPr>
          <p:cNvPr id="19" name="Conector recto de flecha 3">
            <a:extLst>
              <a:ext uri="{FF2B5EF4-FFF2-40B4-BE49-F238E27FC236}">
                <a16:creationId xmlns:a16="http://schemas.microsoft.com/office/drawing/2014/main" id="{0088672E-E895-0590-D0EF-CF23EE4F6231}"/>
              </a:ext>
            </a:extLst>
          </p:cNvPr>
          <p:cNvCxnSpPr/>
          <p:nvPr/>
        </p:nvCxnSpPr>
        <p:spPr>
          <a:xfrm flipH="1">
            <a:off x="7453985" y="6501342"/>
            <a:ext cx="263012" cy="423742"/>
          </a:xfrm>
          <a:prstGeom prst="straightConnector1">
            <a:avLst/>
          </a:prstGeom>
          <a:noFill/>
          <a:ln w="50800" cap="flat">
            <a:solidFill>
              <a:srgbClr val="FF0000"/>
            </a:solidFill>
            <a:prstDash val="solid"/>
            <a:miter lim="400000"/>
            <a:tailEnd type="triangle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11297687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/>
      <p:bldP spid="1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1553B6-01D5-5FFA-F1E1-970F47CF1F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208C2A1B-7CDB-D68A-6399-556CC17D6E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3613" y="2014753"/>
            <a:ext cx="13608067" cy="7738847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3D445541-610E-A012-AA19-79C8D6777C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729" y="1286498"/>
            <a:ext cx="7656827" cy="587271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4B14D4DC-6B1C-38D3-1656-F4D1D2C3AA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9789" y="1311341"/>
            <a:ext cx="6270254" cy="397538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81EE0B02-EC85-A92D-539A-00CE9989CC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700530" y="1537059"/>
            <a:ext cx="2534004" cy="266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927003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18036C-7745-15A3-EFE2-1E7F19C12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00F5AF98-3559-B792-2E03-27C8625C0E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5488" y="1247342"/>
            <a:ext cx="14367471" cy="8149089"/>
          </a:xfrm>
          <a:prstGeom prst="rect">
            <a:avLst/>
          </a:prstGeom>
        </p:spPr>
      </p:pic>
      <p:sp>
        <p:nvSpPr>
          <p:cNvPr id="6" name="Ovale 5">
            <a:extLst>
              <a:ext uri="{FF2B5EF4-FFF2-40B4-BE49-F238E27FC236}">
                <a16:creationId xmlns:a16="http://schemas.microsoft.com/office/drawing/2014/main" id="{42F2F8CA-303A-6136-44C2-B05F6A7D89F6}"/>
              </a:ext>
            </a:extLst>
          </p:cNvPr>
          <p:cNvSpPr/>
          <p:nvPr/>
        </p:nvSpPr>
        <p:spPr>
          <a:xfrm>
            <a:off x="3550920" y="6814279"/>
            <a:ext cx="1341120" cy="609600"/>
          </a:xfrm>
          <a:prstGeom prst="ellipse">
            <a:avLst/>
          </a:prstGeom>
          <a:noFill/>
          <a:ln w="12700" cap="flat">
            <a:solidFill>
              <a:srgbClr val="C00000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</p:spTree>
    <p:extLst>
      <p:ext uri="{BB962C8B-B14F-4D97-AF65-F5344CB8AC3E}">
        <p14:creationId xmlns:p14="http://schemas.microsoft.com/office/powerpoint/2010/main" val="4188861991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FFEDDE-89DA-0A21-5E3C-1BAF76E904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-20250916-WA0033">
            <a:hlinkClick r:id="" action="ppaction://media"/>
            <a:extLst>
              <a:ext uri="{FF2B5EF4-FFF2-40B4-BE49-F238E27FC236}">
                <a16:creationId xmlns:a16="http://schemas.microsoft.com/office/drawing/2014/main" id="{E7AC8B90-3F05-1514-EDF0-A85B4EFB580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93990" y="1161123"/>
            <a:ext cx="13752282" cy="7668086"/>
          </a:xfrm>
          <a:prstGeom prst="rect">
            <a:avLst/>
          </a:prstGeom>
        </p:spPr>
      </p:pic>
      <p:cxnSp>
        <p:nvCxnSpPr>
          <p:cNvPr id="4" name="Connettore diritto 3">
            <a:extLst>
              <a:ext uri="{FF2B5EF4-FFF2-40B4-BE49-F238E27FC236}">
                <a16:creationId xmlns:a16="http://schemas.microsoft.com/office/drawing/2014/main" id="{AD349CF2-9472-FC8C-B71C-7FA7C54F3B2A}"/>
              </a:ext>
            </a:extLst>
          </p:cNvPr>
          <p:cNvCxnSpPr/>
          <p:nvPr/>
        </p:nvCxnSpPr>
        <p:spPr>
          <a:xfrm>
            <a:off x="5816180" y="8836699"/>
            <a:ext cx="0" cy="944380"/>
          </a:xfrm>
          <a:prstGeom prst="line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5" name="Connettore diritto 4">
            <a:extLst>
              <a:ext uri="{FF2B5EF4-FFF2-40B4-BE49-F238E27FC236}">
                <a16:creationId xmlns:a16="http://schemas.microsoft.com/office/drawing/2014/main" id="{E00F1AAB-86E9-AABA-91BC-E99718603943}"/>
              </a:ext>
            </a:extLst>
          </p:cNvPr>
          <p:cNvCxnSpPr/>
          <p:nvPr/>
        </p:nvCxnSpPr>
        <p:spPr>
          <a:xfrm>
            <a:off x="8037223" y="8836699"/>
            <a:ext cx="0" cy="944380"/>
          </a:xfrm>
          <a:prstGeom prst="line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6" name="Connettore diritto 5">
            <a:extLst>
              <a:ext uri="{FF2B5EF4-FFF2-40B4-BE49-F238E27FC236}">
                <a16:creationId xmlns:a16="http://schemas.microsoft.com/office/drawing/2014/main" id="{518A89DD-DAAB-BF4F-C1EE-1DBEC05DA4E0}"/>
              </a:ext>
            </a:extLst>
          </p:cNvPr>
          <p:cNvCxnSpPr/>
          <p:nvPr/>
        </p:nvCxnSpPr>
        <p:spPr>
          <a:xfrm>
            <a:off x="9433807" y="8836699"/>
            <a:ext cx="0" cy="944380"/>
          </a:xfrm>
          <a:prstGeom prst="line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7" name="Connettore diritto 6">
            <a:extLst>
              <a:ext uri="{FF2B5EF4-FFF2-40B4-BE49-F238E27FC236}">
                <a16:creationId xmlns:a16="http://schemas.microsoft.com/office/drawing/2014/main" id="{74E42FC7-DA5F-446A-A5DA-CD5B92BAFA11}"/>
              </a:ext>
            </a:extLst>
          </p:cNvPr>
          <p:cNvCxnSpPr/>
          <p:nvPr/>
        </p:nvCxnSpPr>
        <p:spPr>
          <a:xfrm>
            <a:off x="11639859" y="8836699"/>
            <a:ext cx="0" cy="944380"/>
          </a:xfrm>
          <a:prstGeom prst="line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8" name="Connettore diritto 7">
            <a:extLst>
              <a:ext uri="{FF2B5EF4-FFF2-40B4-BE49-F238E27FC236}">
                <a16:creationId xmlns:a16="http://schemas.microsoft.com/office/drawing/2014/main" id="{C96CB84E-BE1A-EA1D-66C2-9E278F5F3490}"/>
              </a:ext>
            </a:extLst>
          </p:cNvPr>
          <p:cNvCxnSpPr/>
          <p:nvPr/>
        </p:nvCxnSpPr>
        <p:spPr>
          <a:xfrm>
            <a:off x="13666029" y="8839199"/>
            <a:ext cx="0" cy="944380"/>
          </a:xfrm>
          <a:prstGeom prst="line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245176437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9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A1050E-DE5C-ADA1-00A0-2BF0C6487D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ttangolo 33">
            <a:extLst>
              <a:ext uri="{FF2B5EF4-FFF2-40B4-BE49-F238E27FC236}">
                <a16:creationId xmlns:a16="http://schemas.microsoft.com/office/drawing/2014/main" id="{18485D7D-744C-C5D0-E9B3-108C3E633CD9}"/>
              </a:ext>
            </a:extLst>
          </p:cNvPr>
          <p:cNvSpPr/>
          <p:nvPr/>
        </p:nvSpPr>
        <p:spPr>
          <a:xfrm>
            <a:off x="493560" y="1153333"/>
            <a:ext cx="4442923" cy="8584367"/>
          </a:xfrm>
          <a:prstGeom prst="rect">
            <a:avLst/>
          </a:prstGeom>
          <a:solidFill>
            <a:schemeClr val="accent2">
              <a:lumMod val="20000"/>
              <a:lumOff val="8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32" name="Rettangolo 31">
            <a:extLst>
              <a:ext uri="{FF2B5EF4-FFF2-40B4-BE49-F238E27FC236}">
                <a16:creationId xmlns:a16="http://schemas.microsoft.com/office/drawing/2014/main" id="{DFAC1FAF-D171-E4DE-368B-D8754F2A42FC}"/>
              </a:ext>
            </a:extLst>
          </p:cNvPr>
          <p:cNvSpPr/>
          <p:nvPr/>
        </p:nvSpPr>
        <p:spPr>
          <a:xfrm>
            <a:off x="4931764" y="1169233"/>
            <a:ext cx="6255615" cy="8584367"/>
          </a:xfrm>
          <a:prstGeom prst="rect">
            <a:avLst/>
          </a:prstGeom>
          <a:solidFill>
            <a:schemeClr val="accent1">
              <a:lumMod val="60000"/>
              <a:lumOff val="4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2" name="M Kraft…">
            <a:extLst>
              <a:ext uri="{FF2B5EF4-FFF2-40B4-BE49-F238E27FC236}">
                <a16:creationId xmlns:a16="http://schemas.microsoft.com/office/drawing/2014/main" id="{FA13CF96-986E-C34D-1094-0E9996C30B64}"/>
              </a:ext>
            </a:extLst>
          </p:cNvPr>
          <p:cNvSpPr txBox="1"/>
          <p:nvPr/>
        </p:nvSpPr>
        <p:spPr>
          <a:xfrm>
            <a:off x="576445" y="4966579"/>
            <a:ext cx="4235144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 TECHNOLOGIES CRC</a:t>
            </a:r>
            <a:endParaRPr lang="en-GB" sz="3200" dirty="0"/>
          </a:p>
        </p:txBody>
      </p:sp>
      <p:sp>
        <p:nvSpPr>
          <p:cNvPr id="3" name="M Kraft…">
            <a:extLst>
              <a:ext uri="{FF2B5EF4-FFF2-40B4-BE49-F238E27FC236}">
                <a16:creationId xmlns:a16="http://schemas.microsoft.com/office/drawing/2014/main" id="{7014A63E-D784-BCCE-CD2C-4C16FE950131}"/>
              </a:ext>
            </a:extLst>
          </p:cNvPr>
          <p:cNvSpPr txBox="1"/>
          <p:nvPr/>
        </p:nvSpPr>
        <p:spPr>
          <a:xfrm>
            <a:off x="7136434" y="2736181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3D-CT PRINTING</a:t>
            </a:r>
            <a:endParaRPr lang="en-GB" sz="3200" dirty="0"/>
          </a:p>
        </p:txBody>
      </p:sp>
      <p:sp>
        <p:nvSpPr>
          <p:cNvPr id="5" name="M Kraft…">
            <a:extLst>
              <a:ext uri="{FF2B5EF4-FFF2-40B4-BE49-F238E27FC236}">
                <a16:creationId xmlns:a16="http://schemas.microsoft.com/office/drawing/2014/main" id="{B039DC33-76DC-7E42-8959-0EB5CBA9774D}"/>
              </a:ext>
            </a:extLst>
          </p:cNvPr>
          <p:cNvSpPr txBox="1"/>
          <p:nvPr/>
        </p:nvSpPr>
        <p:spPr>
          <a:xfrm>
            <a:off x="7136434" y="5171869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3D-MR IMAGING</a:t>
            </a:r>
            <a:endParaRPr lang="en-GB" sz="3200" dirty="0"/>
          </a:p>
        </p:txBody>
      </p:sp>
      <p:sp>
        <p:nvSpPr>
          <p:cNvPr id="6" name="M Kraft…">
            <a:extLst>
              <a:ext uri="{FF2B5EF4-FFF2-40B4-BE49-F238E27FC236}">
                <a16:creationId xmlns:a16="http://schemas.microsoft.com/office/drawing/2014/main" id="{D198F624-5D05-9474-1964-64A40DA54957}"/>
              </a:ext>
            </a:extLst>
          </p:cNvPr>
          <p:cNvSpPr txBox="1"/>
          <p:nvPr/>
        </p:nvSpPr>
        <p:spPr>
          <a:xfrm>
            <a:off x="7106454" y="7652527"/>
            <a:ext cx="3926307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3D-MR PREDICTING</a:t>
            </a:r>
            <a:endParaRPr lang="en-GB" sz="3200" dirty="0"/>
          </a:p>
        </p:txBody>
      </p:sp>
      <p:cxnSp>
        <p:nvCxnSpPr>
          <p:cNvPr id="8" name="Connettore 2 7">
            <a:extLst>
              <a:ext uri="{FF2B5EF4-FFF2-40B4-BE49-F238E27FC236}">
                <a16:creationId xmlns:a16="http://schemas.microsoft.com/office/drawing/2014/main" id="{4065F963-A2D6-6B90-1A0B-672EBE877BC9}"/>
              </a:ext>
            </a:extLst>
          </p:cNvPr>
          <p:cNvCxnSpPr>
            <a:cxnSpLocks/>
            <a:stCxn id="2" idx="3"/>
            <a:endCxn id="3" idx="1"/>
          </p:cNvCxnSpPr>
          <p:nvPr/>
        </p:nvCxnSpPr>
        <p:spPr>
          <a:xfrm flipV="1">
            <a:off x="4811589" y="3033699"/>
            <a:ext cx="2324845" cy="2476619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9" name="Connettore 2 8">
            <a:extLst>
              <a:ext uri="{FF2B5EF4-FFF2-40B4-BE49-F238E27FC236}">
                <a16:creationId xmlns:a16="http://schemas.microsoft.com/office/drawing/2014/main" id="{FDAADE5C-2079-F2F4-0A50-0019C34B174F}"/>
              </a:ext>
            </a:extLst>
          </p:cNvPr>
          <p:cNvCxnSpPr>
            <a:cxnSpLocks/>
            <a:stCxn id="2" idx="3"/>
            <a:endCxn id="5" idx="1"/>
          </p:cNvCxnSpPr>
          <p:nvPr/>
        </p:nvCxnSpPr>
        <p:spPr>
          <a:xfrm flipV="1">
            <a:off x="4811589" y="5469387"/>
            <a:ext cx="2324845" cy="40931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2" name="Connettore 2 11">
            <a:extLst>
              <a:ext uri="{FF2B5EF4-FFF2-40B4-BE49-F238E27FC236}">
                <a16:creationId xmlns:a16="http://schemas.microsoft.com/office/drawing/2014/main" id="{891DBCAD-AD1F-9684-1D64-63D7CD0BF35B}"/>
              </a:ext>
            </a:extLst>
          </p:cNvPr>
          <p:cNvCxnSpPr>
            <a:cxnSpLocks/>
            <a:stCxn id="2" idx="3"/>
          </p:cNvCxnSpPr>
          <p:nvPr/>
        </p:nvCxnSpPr>
        <p:spPr>
          <a:xfrm>
            <a:off x="4811589" y="5510318"/>
            <a:ext cx="2135674" cy="2302588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5" name="M Kraft…">
            <a:extLst>
              <a:ext uri="{FF2B5EF4-FFF2-40B4-BE49-F238E27FC236}">
                <a16:creationId xmlns:a16="http://schemas.microsoft.com/office/drawing/2014/main" id="{E3C9BB30-91F8-BD6E-E510-38FA6DB212CA}"/>
              </a:ext>
            </a:extLst>
          </p:cNvPr>
          <p:cNvSpPr txBox="1"/>
          <p:nvPr/>
        </p:nvSpPr>
        <p:spPr>
          <a:xfrm>
            <a:off x="576446" y="1290959"/>
            <a:ext cx="10486296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u="sng" dirty="0"/>
              <a:t>PRESENT</a:t>
            </a:r>
            <a:endParaRPr lang="en-GB" sz="3200" u="sng" dirty="0"/>
          </a:p>
        </p:txBody>
      </p:sp>
      <p:cxnSp>
        <p:nvCxnSpPr>
          <p:cNvPr id="20" name="Connettore 2 19">
            <a:extLst>
              <a:ext uri="{FF2B5EF4-FFF2-40B4-BE49-F238E27FC236}">
                <a16:creationId xmlns:a16="http://schemas.microsoft.com/office/drawing/2014/main" id="{B9DDEC57-8DD2-67E8-9E2B-9887B09F697A}"/>
              </a:ext>
            </a:extLst>
          </p:cNvPr>
          <p:cNvCxnSpPr>
            <a:cxnSpLocks/>
          </p:cNvCxnSpPr>
          <p:nvPr/>
        </p:nvCxnSpPr>
        <p:spPr>
          <a:xfrm>
            <a:off x="8913460" y="5811874"/>
            <a:ext cx="0" cy="1743168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headEnd type="triangle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7" name="M Kraft…">
            <a:extLst>
              <a:ext uri="{FF2B5EF4-FFF2-40B4-BE49-F238E27FC236}">
                <a16:creationId xmlns:a16="http://schemas.microsoft.com/office/drawing/2014/main" id="{35ABFF5C-567F-954E-A36F-C203BEEF6F34}"/>
              </a:ext>
            </a:extLst>
          </p:cNvPr>
          <p:cNvSpPr txBox="1"/>
          <p:nvPr/>
        </p:nvSpPr>
        <p:spPr>
          <a:xfrm>
            <a:off x="8296363" y="6281478"/>
            <a:ext cx="1234191" cy="595035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AI</a:t>
            </a:r>
            <a:endParaRPr lang="en-GB" sz="3200" dirty="0"/>
          </a:p>
        </p:txBody>
      </p: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004BB1B4-28D4-518A-9648-B2D3FE43931C}"/>
              </a:ext>
            </a:extLst>
          </p:cNvPr>
          <p:cNvGrpSpPr/>
          <p:nvPr/>
        </p:nvGrpSpPr>
        <p:grpSpPr>
          <a:xfrm>
            <a:off x="5334000" y="8621797"/>
            <a:ext cx="5715982" cy="972982"/>
            <a:chOff x="5334000" y="8621797"/>
            <a:chExt cx="5715982" cy="972982"/>
          </a:xfrm>
        </p:grpSpPr>
        <p:sp>
          <p:nvSpPr>
            <p:cNvPr id="10" name="M Kraft…">
              <a:extLst>
                <a:ext uri="{FF2B5EF4-FFF2-40B4-BE49-F238E27FC236}">
                  <a16:creationId xmlns:a16="http://schemas.microsoft.com/office/drawing/2014/main" id="{74B5F679-2C68-81F6-DC45-562A59240653}"/>
                </a:ext>
              </a:extLst>
            </p:cNvPr>
            <p:cNvSpPr txBox="1"/>
            <p:nvPr/>
          </p:nvSpPr>
          <p:spPr>
            <a:xfrm>
              <a:off x="5334000" y="8621797"/>
              <a:ext cx="3099759" cy="964367"/>
            </a:xfrm>
            <a:prstGeom prst="rect">
              <a:avLst/>
            </a:prstGeom>
            <a:solidFill>
              <a:schemeClr val="bg1"/>
            </a:solidFill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anchor="ctr">
              <a:spAutoFit/>
            </a:bodyPr>
            <a:lstStyle/>
            <a:p>
              <a:pPr>
                <a:defRPr sz="2100">
                  <a:latin typeface="Gill Sans Light"/>
                  <a:ea typeface="Gill Sans Light"/>
                  <a:cs typeface="Gill Sans Light"/>
                  <a:sym typeface="Gill Sans Light"/>
                </a:defRPr>
              </a:pPr>
              <a:r>
                <a:rPr lang="en-GB" sz="2800" b="1" dirty="0"/>
                <a:t>PLANNING</a:t>
              </a:r>
            </a:p>
            <a:p>
              <a:pPr>
                <a:defRPr sz="2100">
                  <a:latin typeface="Gill Sans Light"/>
                  <a:ea typeface="Gill Sans Light"/>
                  <a:cs typeface="Gill Sans Light"/>
                  <a:sym typeface="Gill Sans Light"/>
                </a:defRPr>
              </a:pPr>
              <a:r>
                <a:rPr lang="en-GB" sz="2800" b="1" dirty="0"/>
                <a:t>RECTAL CANCER</a:t>
              </a:r>
              <a:endParaRPr lang="en-GB" sz="2800" dirty="0"/>
            </a:p>
          </p:txBody>
        </p:sp>
        <p:sp>
          <p:nvSpPr>
            <p:cNvPr id="11" name="M Kraft…">
              <a:extLst>
                <a:ext uri="{FF2B5EF4-FFF2-40B4-BE49-F238E27FC236}">
                  <a16:creationId xmlns:a16="http://schemas.microsoft.com/office/drawing/2014/main" id="{C0D33777-687A-AF0B-6B3F-9CFF44B13291}"/>
                </a:ext>
              </a:extLst>
            </p:cNvPr>
            <p:cNvSpPr txBox="1"/>
            <p:nvPr/>
          </p:nvSpPr>
          <p:spPr>
            <a:xfrm>
              <a:off x="8296363" y="8630412"/>
              <a:ext cx="2753619" cy="964367"/>
            </a:xfrm>
            <a:prstGeom prst="rect">
              <a:avLst/>
            </a:prstGeom>
            <a:solidFill>
              <a:schemeClr val="bg1"/>
            </a:solidFill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anchor="ctr">
              <a:spAutoFit/>
            </a:bodyPr>
            <a:lstStyle/>
            <a:p>
              <a:pPr>
                <a:defRPr sz="2100">
                  <a:latin typeface="Gill Sans Light"/>
                  <a:ea typeface="Gill Sans Light"/>
                  <a:cs typeface="Gill Sans Light"/>
                  <a:sym typeface="Gill Sans Light"/>
                </a:defRPr>
              </a:pPr>
              <a:r>
                <a:rPr lang="en-GB" sz="2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GENERATE</a:t>
              </a:r>
            </a:p>
            <a:p>
              <a:pPr>
                <a:defRPr sz="2100">
                  <a:latin typeface="Gill Sans Light"/>
                  <a:ea typeface="Gill Sans Light"/>
                  <a:cs typeface="Gill Sans Light"/>
                  <a:sym typeface="Gill Sans Light"/>
                </a:defRPr>
              </a:pPr>
              <a:r>
                <a:rPr lang="en-GB" sz="2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EVIDENCE</a:t>
              </a:r>
              <a:endPara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9" name="Immagine 18" descr="Large intestine showing cecum, colon and rectum 65839069 Vector Art at  Vecteezy">
            <a:extLst>
              <a:ext uri="{FF2B5EF4-FFF2-40B4-BE49-F238E27FC236}">
                <a16:creationId xmlns:a16="http://schemas.microsoft.com/office/drawing/2014/main" id="{F0BA7CF5-040C-154C-19C3-6C5E26F0C2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1032" y="2978247"/>
            <a:ext cx="5215671" cy="5215671"/>
          </a:xfrm>
          <a:prstGeom prst="rect">
            <a:avLst/>
          </a:prstGeom>
        </p:spPr>
      </p:pic>
      <p:sp>
        <p:nvSpPr>
          <p:cNvPr id="21" name="Ovale 20">
            <a:extLst>
              <a:ext uri="{FF2B5EF4-FFF2-40B4-BE49-F238E27FC236}">
                <a16:creationId xmlns:a16="http://schemas.microsoft.com/office/drawing/2014/main" id="{DC185933-61C5-68C0-6242-67100C75FB8F}"/>
              </a:ext>
            </a:extLst>
          </p:cNvPr>
          <p:cNvSpPr/>
          <p:nvPr/>
        </p:nvSpPr>
        <p:spPr>
          <a:xfrm>
            <a:off x="13502640" y="6054056"/>
            <a:ext cx="1539240" cy="1687864"/>
          </a:xfrm>
          <a:prstGeom prst="ellipse">
            <a:avLst/>
          </a:prstGeom>
          <a:noFill/>
          <a:ln w="12700" cap="flat">
            <a:solidFill>
              <a:srgbClr val="002060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</p:spTree>
    <p:extLst>
      <p:ext uri="{BB962C8B-B14F-4D97-AF65-F5344CB8AC3E}">
        <p14:creationId xmlns:p14="http://schemas.microsoft.com/office/powerpoint/2010/main" val="30460949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1A1982-416D-50F2-CB09-CCE9A20CBD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E569EFA6-B531-8FD2-A3E1-810EC475D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3" y="1080735"/>
            <a:ext cx="5865482" cy="2401615"/>
          </a:xfrm>
          <a:prstGeom prst="rect">
            <a:avLst/>
          </a:prstGeom>
        </p:spPr>
      </p:pic>
      <p:pic>
        <p:nvPicPr>
          <p:cNvPr id="6" name="Imagen 9">
            <a:extLst>
              <a:ext uri="{FF2B5EF4-FFF2-40B4-BE49-F238E27FC236}">
                <a16:creationId xmlns:a16="http://schemas.microsoft.com/office/drawing/2014/main" id="{35493361-3890-1B85-B2C4-E51851CEDCF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77571" y="1177766"/>
            <a:ext cx="1170450" cy="1654955"/>
          </a:xfrm>
          <a:prstGeom prst="rect">
            <a:avLst/>
          </a:prstGeom>
        </p:spPr>
      </p:pic>
      <p:pic>
        <p:nvPicPr>
          <p:cNvPr id="7" name="Imagen 3">
            <a:extLst>
              <a:ext uri="{FF2B5EF4-FFF2-40B4-BE49-F238E27FC236}">
                <a16:creationId xmlns:a16="http://schemas.microsoft.com/office/drawing/2014/main" id="{E34AF773-37AD-9921-BF71-26F7FC2A0DD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65483" y="1177766"/>
            <a:ext cx="1735951" cy="873763"/>
          </a:xfrm>
          <a:prstGeom prst="rect">
            <a:avLst/>
          </a:prstGeom>
        </p:spPr>
      </p:pic>
      <p:pic>
        <p:nvPicPr>
          <p:cNvPr id="8" name="pasted-image.pdf">
            <a:extLst>
              <a:ext uri="{FF2B5EF4-FFF2-40B4-BE49-F238E27FC236}">
                <a16:creationId xmlns:a16="http://schemas.microsoft.com/office/drawing/2014/main" id="{E207B81D-AA3B-7823-9098-89831578F613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12118024" y="1119094"/>
            <a:ext cx="1777810" cy="810843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Imagen 6">
            <a:extLst>
              <a:ext uri="{FF2B5EF4-FFF2-40B4-BE49-F238E27FC236}">
                <a16:creationId xmlns:a16="http://schemas.microsoft.com/office/drawing/2014/main" id="{0E5F5FB0-6B38-6000-84F6-65819B9C4AB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1447" y="1342640"/>
            <a:ext cx="1384840" cy="860115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D6ED5FB1-C324-55B5-AB5D-287AA2983D5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95099" y="1444283"/>
            <a:ext cx="1633260" cy="603811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6F425840-7D44-15C4-E150-74186A005DC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0175" y="1269531"/>
            <a:ext cx="760552" cy="760552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A5355CD4-A12A-8070-2FC1-EE8B52F7D78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663" y="9458004"/>
            <a:ext cx="5297086" cy="295596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3B5A1CFA-360F-959D-52F2-6CFB5B19B1A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14204" y="1306890"/>
            <a:ext cx="2419688" cy="181000"/>
          </a:xfrm>
          <a:prstGeom prst="rect">
            <a:avLst/>
          </a:prstGeom>
        </p:spPr>
      </p:pic>
      <p:pic>
        <p:nvPicPr>
          <p:cNvPr id="3" name="Immagine 2">
            <a:extLst>
              <a:ext uri="{FF2B5EF4-FFF2-40B4-BE49-F238E27FC236}">
                <a16:creationId xmlns:a16="http://schemas.microsoft.com/office/drawing/2014/main" id="{B79F3382-D7D3-1E4C-6B25-E53A599F61D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43539" y="2253982"/>
            <a:ext cx="6441160" cy="800304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9421CF0B-EB82-4961-17FE-40CB154CAFA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203909" y="3151176"/>
            <a:ext cx="6157185" cy="981019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551EB605-433B-4D25-C960-EEF74A3D24D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43539" y="3923742"/>
            <a:ext cx="6260450" cy="1548978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33581D80-0EBF-ABFD-DAE9-E6ED934B702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93793" y="3528460"/>
            <a:ext cx="6849823" cy="897001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94083598-86F4-443A-9B7B-C03DE6F1A9C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3793" y="4539766"/>
            <a:ext cx="6713914" cy="1087273"/>
          </a:xfrm>
          <a:prstGeom prst="rect">
            <a:avLst/>
          </a:prstGeom>
        </p:spPr>
      </p:pic>
      <p:pic>
        <p:nvPicPr>
          <p:cNvPr id="17" name="Immagine 16">
            <a:extLst>
              <a:ext uri="{FF2B5EF4-FFF2-40B4-BE49-F238E27FC236}">
                <a16:creationId xmlns:a16="http://schemas.microsoft.com/office/drawing/2014/main" id="{F5AD5BB2-2848-B1F4-5333-CC7146EAC99C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135131" y="5627381"/>
            <a:ext cx="12788191" cy="3784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10296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643A3A-6E8A-231D-4E85-53848A884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53">
            <a:extLst>
              <a:ext uri="{FF2B5EF4-FFF2-40B4-BE49-F238E27FC236}">
                <a16:creationId xmlns:a16="http://schemas.microsoft.com/office/drawing/2014/main" id="{7A3DF531-D2BB-F0E7-E2C4-98BE3FE9C756}"/>
              </a:ext>
            </a:extLst>
          </p:cNvPr>
          <p:cNvGrpSpPr/>
          <p:nvPr/>
        </p:nvGrpSpPr>
        <p:grpSpPr>
          <a:xfrm>
            <a:off x="0" y="2538465"/>
            <a:ext cx="7056871" cy="2597726"/>
            <a:chOff x="-127000" y="-88900"/>
            <a:chExt cx="6522383" cy="2266023"/>
          </a:xfrm>
        </p:grpSpPr>
        <p:pic>
          <p:nvPicPr>
            <p:cNvPr id="4" name="Captura de pantalla 2018-01-08 a las 11.18.17.png">
              <a:extLst>
                <a:ext uri="{FF2B5EF4-FFF2-40B4-BE49-F238E27FC236}">
                  <a16:creationId xmlns:a16="http://schemas.microsoft.com/office/drawing/2014/main" id="{0BDC9308-E669-CF29-1BB9-CE9494D2D547}"/>
                </a:ext>
              </a:extLst>
            </p:cNvPr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6268383" cy="1935824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6" name="Imagen 350">
              <a:extLst>
                <a:ext uri="{FF2B5EF4-FFF2-40B4-BE49-F238E27FC236}">
                  <a16:creationId xmlns:a16="http://schemas.microsoft.com/office/drawing/2014/main" id="{4D754D57-A4DD-95A7-E864-4390BBA63134}"/>
                </a:ext>
              </a:extLst>
            </p:cNvPr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-127000" y="-88900"/>
              <a:ext cx="6522383" cy="2266024"/>
            </a:xfrm>
            <a:prstGeom prst="rect">
              <a:avLst/>
            </a:prstGeom>
            <a:effectLst/>
          </p:spPr>
        </p:pic>
      </p:grpSp>
      <p:sp>
        <p:nvSpPr>
          <p:cNvPr id="7" name="CuadroTexto 11">
            <a:extLst>
              <a:ext uri="{FF2B5EF4-FFF2-40B4-BE49-F238E27FC236}">
                <a16:creationId xmlns:a16="http://schemas.microsoft.com/office/drawing/2014/main" id="{7E075B01-3133-3822-6B5E-ADB7105D201A}"/>
              </a:ext>
            </a:extLst>
          </p:cNvPr>
          <p:cNvSpPr txBox="1"/>
          <p:nvPr/>
        </p:nvSpPr>
        <p:spPr>
          <a:xfrm>
            <a:off x="3993917" y="4577276"/>
            <a:ext cx="30629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1200" b="1" i="1"/>
              <a:t>British </a:t>
            </a:r>
            <a:r>
              <a:rPr lang="es-ES_tradnl" sz="1200" b="1" i="1" err="1"/>
              <a:t>Journal</a:t>
            </a:r>
            <a:r>
              <a:rPr lang="es-ES_tradnl" sz="1200" b="1" i="1"/>
              <a:t> of </a:t>
            </a:r>
            <a:r>
              <a:rPr lang="es-ES_tradnl" sz="1200" b="1" i="1" err="1"/>
              <a:t>Surgery</a:t>
            </a:r>
            <a:r>
              <a:rPr lang="es-ES_tradnl" sz="1200" b="1" i="1"/>
              <a:t> 2011;98:1171-1178</a:t>
            </a:r>
          </a:p>
        </p:txBody>
      </p:sp>
      <p:sp>
        <p:nvSpPr>
          <p:cNvPr id="8" name="CuadroTexto 2">
            <a:extLst>
              <a:ext uri="{FF2B5EF4-FFF2-40B4-BE49-F238E27FC236}">
                <a16:creationId xmlns:a16="http://schemas.microsoft.com/office/drawing/2014/main" id="{6530C7FB-7538-455A-7C80-0E5B399498DC}"/>
              </a:ext>
            </a:extLst>
          </p:cNvPr>
          <p:cNvSpPr txBox="1"/>
          <p:nvPr/>
        </p:nvSpPr>
        <p:spPr>
          <a:xfrm>
            <a:off x="221395" y="5883755"/>
            <a:ext cx="6233160" cy="14296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Tx/>
              <a:buChar char="-"/>
            </a:pPr>
            <a:r>
              <a:rPr lang="en-US" sz="2000" dirty="0"/>
              <a:t>Intestinal margin of 10 cm proximal and distal
Excision of lymphatic drainage by high tie
Intact mesocolon by embryological dissection</a:t>
            </a:r>
            <a:endParaRPr lang="es-ES_tradnl" sz="2000" dirty="0"/>
          </a:p>
        </p:txBody>
      </p:sp>
      <p:grpSp>
        <p:nvGrpSpPr>
          <p:cNvPr id="12" name="Gruppo 11">
            <a:extLst>
              <a:ext uri="{FF2B5EF4-FFF2-40B4-BE49-F238E27FC236}">
                <a16:creationId xmlns:a16="http://schemas.microsoft.com/office/drawing/2014/main" id="{494479B1-A59B-87AE-B7EC-F414031A2F53}"/>
              </a:ext>
            </a:extLst>
          </p:cNvPr>
          <p:cNvGrpSpPr/>
          <p:nvPr/>
        </p:nvGrpSpPr>
        <p:grpSpPr>
          <a:xfrm>
            <a:off x="7415673" y="3544220"/>
            <a:ext cx="9703195" cy="5001148"/>
            <a:chOff x="5065543" y="4761807"/>
            <a:chExt cx="5056124" cy="3237813"/>
          </a:xfrm>
        </p:grpSpPr>
        <p:pic>
          <p:nvPicPr>
            <p:cNvPr id="2" name="Captura de pantalla 2018-01-08 a las 11.19.37.png">
              <a:extLst>
                <a:ext uri="{FF2B5EF4-FFF2-40B4-BE49-F238E27FC236}">
                  <a16:creationId xmlns:a16="http://schemas.microsoft.com/office/drawing/2014/main" id="{C5E622D0-225E-BCDC-A8B1-9DD6962405FF}"/>
                </a:ext>
              </a:extLst>
            </p:cNvPr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065543" y="4761807"/>
              <a:ext cx="5056124" cy="3237813"/>
            </a:xfrm>
            <a:prstGeom prst="rect">
              <a:avLst/>
            </a:prstGeom>
            <a:ln w="25400">
              <a:solidFill>
                <a:srgbClr val="F3F7F5"/>
              </a:solidFill>
              <a:miter lim="400000"/>
            </a:ln>
            <a:effectLst>
              <a:outerShdw blurRad="50800" dist="25400" dir="3600000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9" name="Rectángulo 5">
              <a:extLst>
                <a:ext uri="{FF2B5EF4-FFF2-40B4-BE49-F238E27FC236}">
                  <a16:creationId xmlns:a16="http://schemas.microsoft.com/office/drawing/2014/main" id="{175146E0-902C-1956-450E-FA5208A8F847}"/>
                </a:ext>
              </a:extLst>
            </p:cNvPr>
            <p:cNvSpPr/>
            <p:nvPr/>
          </p:nvSpPr>
          <p:spPr>
            <a:xfrm>
              <a:off x="5449645" y="5792471"/>
              <a:ext cx="3159904" cy="946762"/>
            </a:xfrm>
            <a:prstGeom prst="rect">
              <a:avLst/>
            </a:prstGeom>
            <a:noFill/>
            <a:ln w="44450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sp>
          <p:nvSpPr>
            <p:cNvPr id="10" name="Triángulo 6">
              <a:extLst>
                <a:ext uri="{FF2B5EF4-FFF2-40B4-BE49-F238E27FC236}">
                  <a16:creationId xmlns:a16="http://schemas.microsoft.com/office/drawing/2014/main" id="{4016E37D-59C0-8F2E-B406-9610FDE616CB}"/>
                </a:ext>
              </a:extLst>
            </p:cNvPr>
            <p:cNvSpPr/>
            <p:nvPr/>
          </p:nvSpPr>
          <p:spPr>
            <a:xfrm rot="11135013">
              <a:off x="5506863" y="6802296"/>
              <a:ext cx="2293026" cy="1134263"/>
            </a:xfrm>
            <a:prstGeom prst="triangle">
              <a:avLst/>
            </a:prstGeom>
            <a:noFill/>
            <a:ln w="44450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</p:grp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B2EBC044-0D60-D85E-5C1E-F6D7DAEBDE1C}"/>
              </a:ext>
            </a:extLst>
          </p:cNvPr>
          <p:cNvSpPr txBox="1"/>
          <p:nvPr/>
        </p:nvSpPr>
        <p:spPr>
          <a:xfrm>
            <a:off x="3749831" y="1208232"/>
            <a:ext cx="984059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LOCALLY ADVANCED COLONIC CANCER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73430037"/>
      </p:ext>
    </p:extLst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F8E82C-4613-9581-9C49-3E313680CC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CAC68F22-5A3A-0B10-2084-0AC5A9C36E74}"/>
              </a:ext>
            </a:extLst>
          </p:cNvPr>
          <p:cNvSpPr txBox="1"/>
          <p:nvPr/>
        </p:nvSpPr>
        <p:spPr>
          <a:xfrm>
            <a:off x="3749831" y="1208232"/>
            <a:ext cx="984059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LOCALLY ADVANCED COLONIC CANCER</a:t>
            </a:r>
            <a:endParaRPr lang="en-GB" sz="3200" dirty="0">
              <a:latin typeface="+mj-lt"/>
            </a:endParaRPr>
          </a:p>
        </p:txBody>
      </p:sp>
      <p:pic>
        <p:nvPicPr>
          <p:cNvPr id="20" name="Picture 9" descr="A screenshot of a medical report&#10;&#10;AI-generated content may be incorrect.">
            <a:extLst>
              <a:ext uri="{FF2B5EF4-FFF2-40B4-BE49-F238E27FC236}">
                <a16:creationId xmlns:a16="http://schemas.microsoft.com/office/drawing/2014/main" id="{96252C99-7265-6DF2-5375-CE56AE54C7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708"/>
          <a:stretch>
            <a:fillRect/>
          </a:stretch>
        </p:blipFill>
        <p:spPr>
          <a:xfrm>
            <a:off x="8921809" y="2229131"/>
            <a:ext cx="7296908" cy="22553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1" name="CuadroTexto 11">
            <a:extLst>
              <a:ext uri="{FF2B5EF4-FFF2-40B4-BE49-F238E27FC236}">
                <a16:creationId xmlns:a16="http://schemas.microsoft.com/office/drawing/2014/main" id="{1DB21EC8-B509-B0B5-E684-1225D67AF678}"/>
              </a:ext>
            </a:extLst>
          </p:cNvPr>
          <p:cNvSpPr txBox="1"/>
          <p:nvPr/>
        </p:nvSpPr>
        <p:spPr>
          <a:xfrm>
            <a:off x="12776868" y="4207496"/>
            <a:ext cx="32778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1200" b="1" i="1"/>
              <a:t>International </a:t>
            </a:r>
            <a:r>
              <a:rPr lang="es-ES_tradnl" sz="1200" b="1" i="1" err="1"/>
              <a:t>Journal</a:t>
            </a:r>
            <a:r>
              <a:rPr lang="es-ES_tradnl" sz="1200" b="1" i="1"/>
              <a:t> </a:t>
            </a:r>
            <a:r>
              <a:rPr lang="es-ES_tradnl" sz="1200" b="1" i="1" err="1"/>
              <a:t>of</a:t>
            </a:r>
            <a:r>
              <a:rPr lang="es-ES_tradnl" sz="1200" b="1" i="1"/>
              <a:t> </a:t>
            </a:r>
            <a:r>
              <a:rPr lang="es-ES_tradnl" sz="1200" b="1" i="1" err="1"/>
              <a:t>Clinical</a:t>
            </a:r>
            <a:r>
              <a:rPr lang="es-ES_tradnl" sz="1200" b="1" i="1"/>
              <a:t> </a:t>
            </a:r>
            <a:r>
              <a:rPr lang="es-ES_tradnl" sz="1200" b="1" i="1" err="1"/>
              <a:t>Oncology</a:t>
            </a:r>
            <a:r>
              <a:rPr lang="es-ES_tradnl" sz="1200" b="1" i="1"/>
              <a:t> (2025)</a:t>
            </a:r>
          </a:p>
        </p:txBody>
      </p:sp>
      <p:grpSp>
        <p:nvGrpSpPr>
          <p:cNvPr id="26" name="Gruppo 25">
            <a:extLst>
              <a:ext uri="{FF2B5EF4-FFF2-40B4-BE49-F238E27FC236}">
                <a16:creationId xmlns:a16="http://schemas.microsoft.com/office/drawing/2014/main" id="{E5FBEF9B-F227-4087-8367-CE3A45E3B7FB}"/>
              </a:ext>
            </a:extLst>
          </p:cNvPr>
          <p:cNvGrpSpPr/>
          <p:nvPr/>
        </p:nvGrpSpPr>
        <p:grpSpPr>
          <a:xfrm>
            <a:off x="9411659" y="4840554"/>
            <a:ext cx="6317208" cy="4663258"/>
            <a:chOff x="8663712" y="4781270"/>
            <a:chExt cx="4346881" cy="3384433"/>
          </a:xfrm>
        </p:grpSpPr>
        <p:pic>
          <p:nvPicPr>
            <p:cNvPr id="22" name="Picture 11" descr="A diagram of a cancer treatment&#10;&#10;AI-generated content may be incorrect.">
              <a:extLst>
                <a:ext uri="{FF2B5EF4-FFF2-40B4-BE49-F238E27FC236}">
                  <a16:creationId xmlns:a16="http://schemas.microsoft.com/office/drawing/2014/main" id="{B6F16FF1-40CE-7428-5621-E92596BFDCD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663712" y="4781270"/>
              <a:ext cx="4346881" cy="3384433"/>
            </a:xfrm>
            <a:prstGeom prst="rect">
              <a:avLst/>
            </a:prstGeom>
          </p:spPr>
        </p:pic>
        <p:sp>
          <p:nvSpPr>
            <p:cNvPr id="23" name="Rectangle 12">
              <a:extLst>
                <a:ext uri="{FF2B5EF4-FFF2-40B4-BE49-F238E27FC236}">
                  <a16:creationId xmlns:a16="http://schemas.microsoft.com/office/drawing/2014/main" id="{20B10B1E-A08B-6E1D-5EFC-DA076F42B16D}"/>
                </a:ext>
              </a:extLst>
            </p:cNvPr>
            <p:cNvSpPr/>
            <p:nvPr/>
          </p:nvSpPr>
          <p:spPr>
            <a:xfrm>
              <a:off x="11022114" y="4788219"/>
              <a:ext cx="1982569" cy="2736251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ES"/>
            </a:p>
          </p:txBody>
        </p:sp>
      </p:grpSp>
      <p:grpSp>
        <p:nvGrpSpPr>
          <p:cNvPr id="25" name="Gruppo 24">
            <a:extLst>
              <a:ext uri="{FF2B5EF4-FFF2-40B4-BE49-F238E27FC236}">
                <a16:creationId xmlns:a16="http://schemas.microsoft.com/office/drawing/2014/main" id="{32670EFC-718B-2E74-6C12-BFBC778173C1}"/>
              </a:ext>
            </a:extLst>
          </p:cNvPr>
          <p:cNvGrpSpPr/>
          <p:nvPr/>
        </p:nvGrpSpPr>
        <p:grpSpPr>
          <a:xfrm>
            <a:off x="899160" y="2743200"/>
            <a:ext cx="6643012" cy="5237870"/>
            <a:chOff x="2483338" y="3802242"/>
            <a:chExt cx="5058834" cy="4178828"/>
          </a:xfrm>
        </p:grpSpPr>
        <p:pic>
          <p:nvPicPr>
            <p:cNvPr id="13" name="Imagen 4">
              <a:extLst>
                <a:ext uri="{FF2B5EF4-FFF2-40B4-BE49-F238E27FC236}">
                  <a16:creationId xmlns:a16="http://schemas.microsoft.com/office/drawing/2014/main" id="{E5E15166-775A-A6DE-C6FA-D1EE02605F1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3338" y="3802242"/>
              <a:ext cx="5058834" cy="3748136"/>
            </a:xfrm>
            <a:prstGeom prst="rect">
              <a:avLst/>
            </a:prstGeom>
          </p:spPr>
        </p:pic>
        <p:pic>
          <p:nvPicPr>
            <p:cNvPr id="19" name="Imagen 5">
              <a:extLst>
                <a:ext uri="{FF2B5EF4-FFF2-40B4-BE49-F238E27FC236}">
                  <a16:creationId xmlns:a16="http://schemas.microsoft.com/office/drawing/2014/main" id="{74B16208-2985-1D53-C3D5-F275A214B0F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77555" y="7663570"/>
              <a:ext cx="4470400" cy="317500"/>
            </a:xfrm>
            <a:prstGeom prst="rect">
              <a:avLst/>
            </a:prstGeom>
          </p:spPr>
        </p:pic>
        <p:sp>
          <p:nvSpPr>
            <p:cNvPr id="24" name="Elipse 8">
              <a:extLst>
                <a:ext uri="{FF2B5EF4-FFF2-40B4-BE49-F238E27FC236}">
                  <a16:creationId xmlns:a16="http://schemas.microsoft.com/office/drawing/2014/main" id="{4604E5A9-EE29-0E05-8D38-F2E941317B98}"/>
                </a:ext>
              </a:extLst>
            </p:cNvPr>
            <p:cNvSpPr/>
            <p:nvPr/>
          </p:nvSpPr>
          <p:spPr>
            <a:xfrm>
              <a:off x="2777554" y="4169857"/>
              <a:ext cx="1956415" cy="2611353"/>
            </a:xfrm>
            <a:prstGeom prst="ellipse">
              <a:avLst/>
            </a:prstGeom>
            <a:noFill/>
            <a:ln w="3492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</p:grpSp>
    </p:spTree>
    <p:extLst>
      <p:ext uri="{BB962C8B-B14F-4D97-AF65-F5344CB8AC3E}">
        <p14:creationId xmlns:p14="http://schemas.microsoft.com/office/powerpoint/2010/main" val="3284693553"/>
      </p:ext>
    </p:extLst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336B3-DF88-13BC-7CEA-E8474FCC75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02E0698D-0BB2-E1EA-3907-0DDC063EC2DE}"/>
              </a:ext>
            </a:extLst>
          </p:cNvPr>
          <p:cNvSpPr txBox="1"/>
          <p:nvPr/>
        </p:nvSpPr>
        <p:spPr>
          <a:xfrm>
            <a:off x="3749831" y="1208232"/>
            <a:ext cx="984059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LOCALLY ADVANCED COLONIC CANCER</a:t>
            </a:r>
            <a:endParaRPr lang="en-GB" sz="3200" dirty="0">
              <a:latin typeface="+mj-lt"/>
            </a:endParaRPr>
          </a:p>
        </p:txBody>
      </p:sp>
      <p:pic>
        <p:nvPicPr>
          <p:cNvPr id="2" name="Picture 11" descr="A close-up of a sign&#10;&#10;Description automatically generated">
            <a:extLst>
              <a:ext uri="{FF2B5EF4-FFF2-40B4-BE49-F238E27FC236}">
                <a16:creationId xmlns:a16="http://schemas.microsoft.com/office/drawing/2014/main" id="{441D6E76-D9C8-6E99-D736-36C48D0335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53" y="2035545"/>
            <a:ext cx="6521113" cy="1736084"/>
          </a:xfrm>
          <a:prstGeom prst="rect">
            <a:avLst/>
          </a:prstGeom>
          <a:ln>
            <a:solidFill>
              <a:schemeClr val="lt1">
                <a:hueOff val="0"/>
                <a:satOff val="0"/>
                <a:lumOff val="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16" descr="A yellow rectangular sign with black text&#10;&#10;Description automatically generated">
            <a:extLst>
              <a:ext uri="{FF2B5EF4-FFF2-40B4-BE49-F238E27FC236}">
                <a16:creationId xmlns:a16="http://schemas.microsoft.com/office/drawing/2014/main" id="{96A70CB4-2687-12BF-C27D-3EADF821D3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244" y="4556760"/>
            <a:ext cx="7881418" cy="1234439"/>
          </a:xfrm>
          <a:prstGeom prst="rect">
            <a:avLst/>
          </a:prstGeom>
          <a:ln>
            <a:solidFill>
              <a:schemeClr val="lt1">
                <a:hueOff val="0"/>
                <a:satOff val="0"/>
                <a:lumOff val="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18" descr="A close-up of a text&#10;&#10;Description automatically generated">
            <a:extLst>
              <a:ext uri="{FF2B5EF4-FFF2-40B4-BE49-F238E27FC236}">
                <a16:creationId xmlns:a16="http://schemas.microsoft.com/office/drawing/2014/main" id="{C6199487-E91B-A715-BB86-9C3BAD2412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2244" y="6131100"/>
            <a:ext cx="7738276" cy="2951519"/>
          </a:xfrm>
          <a:prstGeom prst="rect">
            <a:avLst/>
          </a:prstGeom>
          <a:ln>
            <a:solidFill>
              <a:schemeClr val="lt1">
                <a:hueOff val="0"/>
                <a:satOff val="0"/>
                <a:lumOff val="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20">
            <a:extLst>
              <a:ext uri="{FF2B5EF4-FFF2-40B4-BE49-F238E27FC236}">
                <a16:creationId xmlns:a16="http://schemas.microsoft.com/office/drawing/2014/main" id="{3EBA3A60-2C05-AA0A-92B9-A8CF5D631903}"/>
              </a:ext>
            </a:extLst>
          </p:cNvPr>
          <p:cNvSpPr txBox="1"/>
          <p:nvPr/>
        </p:nvSpPr>
        <p:spPr>
          <a:xfrm>
            <a:off x="4144986" y="3471450"/>
            <a:ext cx="284652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i="1">
                <a:latin typeface="+mj-lt"/>
              </a:rPr>
              <a:t>J </a:t>
            </a:r>
            <a:r>
              <a:rPr lang="en-GB" sz="1200" b="1" i="1" err="1">
                <a:latin typeface="+mj-lt"/>
              </a:rPr>
              <a:t>Surg</a:t>
            </a:r>
            <a:r>
              <a:rPr lang="en-GB" sz="1200" b="1" i="1">
                <a:latin typeface="+mj-lt"/>
              </a:rPr>
              <a:t> Oncol. 2020 Mar;121(3):538-546</a:t>
            </a:r>
          </a:p>
        </p:txBody>
      </p:sp>
      <p:sp>
        <p:nvSpPr>
          <p:cNvPr id="6" name="CuadroTexto 8">
            <a:extLst>
              <a:ext uri="{FF2B5EF4-FFF2-40B4-BE49-F238E27FC236}">
                <a16:creationId xmlns:a16="http://schemas.microsoft.com/office/drawing/2014/main" id="{198BFC71-11E7-2470-E5BA-66E0F353762C}"/>
              </a:ext>
            </a:extLst>
          </p:cNvPr>
          <p:cNvSpPr txBox="1"/>
          <p:nvPr/>
        </p:nvSpPr>
        <p:spPr>
          <a:xfrm>
            <a:off x="12064285" y="5074170"/>
            <a:ext cx="455605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+mj-lt"/>
              </a:rPr>
              <a:t>5-yr disease-free survival:
R1: 40%
R0: 76%</a:t>
            </a:r>
          </a:p>
          <a:p>
            <a:r>
              <a:rPr lang="en-US" sz="3200" b="1" dirty="0">
                <a:latin typeface="+mj-lt"/>
              </a:rPr>
              <a:t>
5-yr overall survival:
R1: 25%
R0: 60%</a:t>
            </a:r>
            <a:endParaRPr lang="es-ES_tradnl" sz="3200" b="1" dirty="0">
              <a:latin typeface="+mj-lt"/>
            </a:endParaRPr>
          </a:p>
        </p:txBody>
      </p:sp>
      <p:sp>
        <p:nvSpPr>
          <p:cNvPr id="7" name="CuadroTexto 8">
            <a:extLst>
              <a:ext uri="{FF2B5EF4-FFF2-40B4-BE49-F238E27FC236}">
                <a16:creationId xmlns:a16="http://schemas.microsoft.com/office/drawing/2014/main" id="{63CEF0CC-CC51-5D21-3AA8-03D953721043}"/>
              </a:ext>
            </a:extLst>
          </p:cNvPr>
          <p:cNvSpPr txBox="1"/>
          <p:nvPr/>
        </p:nvSpPr>
        <p:spPr>
          <a:xfrm>
            <a:off x="8608583" y="5813711"/>
            <a:ext cx="246734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+mj-lt"/>
              </a:rPr>
              <a:t>CRM+:</a:t>
            </a:r>
          </a:p>
          <a:p>
            <a:r>
              <a:rPr lang="en-US" sz="3200" b="1" dirty="0">
                <a:latin typeface="+mj-lt"/>
              </a:rPr>
              <a:t>Stage II: 9%</a:t>
            </a:r>
          </a:p>
          <a:p>
            <a:r>
              <a:rPr lang="en-US" sz="3200" b="1" dirty="0">
                <a:latin typeface="+mj-lt"/>
              </a:rPr>
              <a:t>Stage III: 12%</a:t>
            </a:r>
            <a:endParaRPr lang="es-ES_tradnl" sz="3200" b="1" dirty="0">
              <a:latin typeface="+mj-lt"/>
            </a:endParaRPr>
          </a:p>
        </p:txBody>
      </p:sp>
      <p:sp>
        <p:nvSpPr>
          <p:cNvPr id="8" name="CuadroTexto 8">
            <a:extLst>
              <a:ext uri="{FF2B5EF4-FFF2-40B4-BE49-F238E27FC236}">
                <a16:creationId xmlns:a16="http://schemas.microsoft.com/office/drawing/2014/main" id="{487537F9-A3FB-4CBA-08ED-7E084BFDAF42}"/>
              </a:ext>
            </a:extLst>
          </p:cNvPr>
          <p:cNvSpPr txBox="1"/>
          <p:nvPr/>
        </p:nvSpPr>
        <p:spPr>
          <a:xfrm>
            <a:off x="9842254" y="2686620"/>
            <a:ext cx="404469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+mj-lt"/>
              </a:rPr>
              <a:t>US National Database</a:t>
            </a:r>
          </a:p>
          <a:p>
            <a:r>
              <a:rPr lang="en-US" sz="3200" b="1" dirty="0">
                <a:latin typeface="+mj-lt"/>
              </a:rPr>
              <a:t>189,343 pts 2004-2015</a:t>
            </a:r>
          </a:p>
          <a:p>
            <a:r>
              <a:rPr lang="en-US" sz="3200" b="1" dirty="0">
                <a:latin typeface="+mj-lt"/>
              </a:rPr>
              <a:t>CRM+: 10.7%</a:t>
            </a:r>
            <a:endParaRPr lang="es-ES_tradnl" sz="32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763185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C997C0-9890-278F-253D-D268C6E570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97506B0-26E3-3F5A-93B8-B35142E42940}"/>
              </a:ext>
            </a:extLst>
          </p:cNvPr>
          <p:cNvSpPr txBox="1"/>
          <p:nvPr/>
        </p:nvSpPr>
        <p:spPr>
          <a:xfrm>
            <a:off x="3749831" y="1208232"/>
            <a:ext cx="9840597" cy="101566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LOCALLY ADVANCED COLONIC CANCER</a:t>
            </a:r>
          </a:p>
          <a:p>
            <a:pPr algn="ctr"/>
            <a:r>
              <a:rPr lang="en-US" sz="2800" b="1" dirty="0">
                <a:solidFill>
                  <a:srgbClr val="C00000"/>
                </a:solidFill>
                <a:latin typeface="+mj-lt"/>
              </a:rPr>
              <a:t>DIAGNOSTIC CHALLENGE WITH CT</a:t>
            </a:r>
            <a:endParaRPr lang="en-GB" sz="32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9" name="Imagen 2">
            <a:extLst>
              <a:ext uri="{FF2B5EF4-FFF2-40B4-BE49-F238E27FC236}">
                <a16:creationId xmlns:a16="http://schemas.microsoft.com/office/drawing/2014/main" id="{DAFD73FA-5F1E-482C-2A61-D7A697D6A8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128" y="2453559"/>
            <a:ext cx="3899876" cy="2906157"/>
          </a:xfrm>
          <a:prstGeom prst="rect">
            <a:avLst/>
          </a:prstGeom>
        </p:spPr>
      </p:pic>
      <p:pic>
        <p:nvPicPr>
          <p:cNvPr id="10" name="Imagen 5">
            <a:extLst>
              <a:ext uri="{FF2B5EF4-FFF2-40B4-BE49-F238E27FC236}">
                <a16:creationId xmlns:a16="http://schemas.microsoft.com/office/drawing/2014/main" id="{A94E37B5-6E72-8A5B-DEB3-975AEF2736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523" y="2369488"/>
            <a:ext cx="3899877" cy="2990228"/>
          </a:xfrm>
          <a:prstGeom prst="rect">
            <a:avLst/>
          </a:prstGeom>
        </p:spPr>
      </p:pic>
      <p:pic>
        <p:nvPicPr>
          <p:cNvPr id="12" name="Imagen 6">
            <a:extLst>
              <a:ext uri="{FF2B5EF4-FFF2-40B4-BE49-F238E27FC236}">
                <a16:creationId xmlns:a16="http://schemas.microsoft.com/office/drawing/2014/main" id="{D9E27939-4AE0-719D-75F9-82E87C4F1D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06234"/>
            <a:ext cx="10510860" cy="3120600"/>
          </a:xfrm>
          <a:prstGeom prst="rect">
            <a:avLst/>
          </a:prstGeom>
        </p:spPr>
      </p:pic>
      <p:sp>
        <p:nvSpPr>
          <p:cNvPr id="14" name="Rectángulo 10">
            <a:extLst>
              <a:ext uri="{FF2B5EF4-FFF2-40B4-BE49-F238E27FC236}">
                <a16:creationId xmlns:a16="http://schemas.microsoft.com/office/drawing/2014/main" id="{929877B8-0C8F-06EE-3445-59551609EC01}"/>
              </a:ext>
            </a:extLst>
          </p:cNvPr>
          <p:cNvSpPr/>
          <p:nvPr/>
        </p:nvSpPr>
        <p:spPr>
          <a:xfrm>
            <a:off x="167640" y="7665720"/>
            <a:ext cx="10241226" cy="276754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/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BD6E5F23-AA22-0BB6-EB7C-0670DC45F614}"/>
              </a:ext>
            </a:extLst>
          </p:cNvPr>
          <p:cNvSpPr txBox="1"/>
          <p:nvPr/>
        </p:nvSpPr>
        <p:spPr>
          <a:xfrm>
            <a:off x="13700760" y="8743246"/>
            <a:ext cx="3639504" cy="617733"/>
          </a:xfrm>
          <a:prstGeom prst="rect">
            <a:avLst/>
          </a:prstGeom>
          <a:solidFill>
            <a:srgbClr val="2A659E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707" dirty="0">
                <a:solidFill>
                  <a:schemeClr val="bg1"/>
                </a:solidFill>
              </a:rPr>
              <a:t>Maupoey Ibáñez, Colorectal Dis 2019</a:t>
            </a:r>
          </a:p>
          <a:p>
            <a:pPr algn="r"/>
            <a:r>
              <a:rPr lang="en-GB" sz="1707" dirty="0">
                <a:solidFill>
                  <a:schemeClr val="bg1"/>
                </a:solidFill>
              </a:rPr>
              <a:t>Nerad, AJR Am J </a:t>
            </a:r>
            <a:r>
              <a:rPr lang="en-GB" sz="1707" dirty="0" err="1">
                <a:solidFill>
                  <a:schemeClr val="bg1"/>
                </a:solidFill>
              </a:rPr>
              <a:t>Roentgenol</a:t>
            </a:r>
            <a:r>
              <a:rPr lang="en-GB" sz="1707" dirty="0">
                <a:solidFill>
                  <a:schemeClr val="bg1"/>
                </a:solidFill>
              </a:rPr>
              <a:t> 2016</a:t>
            </a:r>
          </a:p>
        </p:txBody>
      </p:sp>
      <p:pic>
        <p:nvPicPr>
          <p:cNvPr id="19" name="Imagen 11">
            <a:extLst>
              <a:ext uri="{FF2B5EF4-FFF2-40B4-BE49-F238E27FC236}">
                <a16:creationId xmlns:a16="http://schemas.microsoft.com/office/drawing/2014/main" id="{36BE258F-9C9B-8441-27D5-EE3234A1AC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9941" y="3093475"/>
            <a:ext cx="5248856" cy="1667176"/>
          </a:xfrm>
          <a:prstGeom prst="rect">
            <a:avLst/>
          </a:prstGeom>
        </p:spPr>
      </p:pic>
      <p:sp>
        <p:nvSpPr>
          <p:cNvPr id="20" name="CuadroTexto 7">
            <a:extLst>
              <a:ext uri="{FF2B5EF4-FFF2-40B4-BE49-F238E27FC236}">
                <a16:creationId xmlns:a16="http://schemas.microsoft.com/office/drawing/2014/main" id="{E15FBC11-B688-BDB8-100B-03ABB93F44D4}"/>
              </a:ext>
            </a:extLst>
          </p:cNvPr>
          <p:cNvSpPr txBox="1"/>
          <p:nvPr/>
        </p:nvSpPr>
        <p:spPr>
          <a:xfrm>
            <a:off x="11076275" y="5359716"/>
            <a:ext cx="2868094" cy="22320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s-ES_tradnl" sz="3200" b="1" dirty="0"/>
              <a:t>T1-T2 vs T3-T4:
</a:t>
            </a:r>
            <a:r>
              <a:rPr lang="es-ES_tradnl" sz="3200" b="1" dirty="0" err="1"/>
              <a:t>Sensitivity</a:t>
            </a:r>
            <a:r>
              <a:rPr lang="es-ES_tradnl" sz="3200" b="1" dirty="0"/>
              <a:t>: 90%
</a:t>
            </a:r>
            <a:r>
              <a:rPr lang="es-ES_tradnl" sz="3200" b="1" dirty="0" err="1"/>
              <a:t>Specificity</a:t>
            </a:r>
            <a:r>
              <a:rPr lang="es-ES_tradnl" sz="3200" b="1" dirty="0"/>
              <a:t>: 69%</a:t>
            </a:r>
          </a:p>
        </p:txBody>
      </p:sp>
      <p:pic>
        <p:nvPicPr>
          <p:cNvPr id="21" name="Imagen 13">
            <a:extLst>
              <a:ext uri="{FF2B5EF4-FFF2-40B4-BE49-F238E27FC236}">
                <a16:creationId xmlns:a16="http://schemas.microsoft.com/office/drawing/2014/main" id="{FB29A6E2-F870-CCEC-CDBC-FFCBFDB650C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15199" y="5359716"/>
            <a:ext cx="2957424" cy="2595783"/>
          </a:xfrm>
          <a:prstGeom prst="rect">
            <a:avLst/>
          </a:prstGeom>
          <a:effectLst>
            <a:softEdge rad="127000"/>
          </a:effectLst>
        </p:spPr>
      </p:pic>
      <p:cxnSp>
        <p:nvCxnSpPr>
          <p:cNvPr id="23" name="Connettore diritto 22">
            <a:extLst>
              <a:ext uri="{FF2B5EF4-FFF2-40B4-BE49-F238E27FC236}">
                <a16:creationId xmlns:a16="http://schemas.microsoft.com/office/drawing/2014/main" id="{CF53D35E-F6CE-30E8-BDFB-2A4D6FD40D4D}"/>
              </a:ext>
            </a:extLst>
          </p:cNvPr>
          <p:cNvCxnSpPr/>
          <p:nvPr/>
        </p:nvCxnSpPr>
        <p:spPr>
          <a:xfrm>
            <a:off x="10774680" y="3093475"/>
            <a:ext cx="0" cy="5989565"/>
          </a:xfrm>
          <a:prstGeom prst="line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52319727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6E3301-A929-60AA-F37D-D5E4F11F9E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ttangolo 33">
            <a:extLst>
              <a:ext uri="{FF2B5EF4-FFF2-40B4-BE49-F238E27FC236}">
                <a16:creationId xmlns:a16="http://schemas.microsoft.com/office/drawing/2014/main" id="{860417F4-3BD4-9B16-92BD-ADBD50B4192A}"/>
              </a:ext>
            </a:extLst>
          </p:cNvPr>
          <p:cNvSpPr/>
          <p:nvPr/>
        </p:nvSpPr>
        <p:spPr>
          <a:xfrm>
            <a:off x="493560" y="1153333"/>
            <a:ext cx="4442923" cy="8584367"/>
          </a:xfrm>
          <a:prstGeom prst="rect">
            <a:avLst/>
          </a:prstGeom>
          <a:solidFill>
            <a:schemeClr val="accent2">
              <a:lumMod val="20000"/>
              <a:lumOff val="8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32" name="Rettangolo 31">
            <a:extLst>
              <a:ext uri="{FF2B5EF4-FFF2-40B4-BE49-F238E27FC236}">
                <a16:creationId xmlns:a16="http://schemas.microsoft.com/office/drawing/2014/main" id="{2F111BD3-A912-0A81-C382-2F90F00A1F27}"/>
              </a:ext>
            </a:extLst>
          </p:cNvPr>
          <p:cNvSpPr/>
          <p:nvPr/>
        </p:nvSpPr>
        <p:spPr>
          <a:xfrm>
            <a:off x="4931764" y="1169233"/>
            <a:ext cx="6255615" cy="8584367"/>
          </a:xfrm>
          <a:prstGeom prst="rect">
            <a:avLst/>
          </a:prstGeom>
          <a:solidFill>
            <a:schemeClr val="accent1">
              <a:lumMod val="60000"/>
              <a:lumOff val="4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2" name="M Kraft…">
            <a:extLst>
              <a:ext uri="{FF2B5EF4-FFF2-40B4-BE49-F238E27FC236}">
                <a16:creationId xmlns:a16="http://schemas.microsoft.com/office/drawing/2014/main" id="{1D814C79-4EE5-AD79-7C8E-8DB6D79E5714}"/>
              </a:ext>
            </a:extLst>
          </p:cNvPr>
          <p:cNvSpPr txBox="1"/>
          <p:nvPr/>
        </p:nvSpPr>
        <p:spPr>
          <a:xfrm>
            <a:off x="576445" y="4966579"/>
            <a:ext cx="4235144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 TECHNOLOGIES CRC</a:t>
            </a:r>
            <a:endParaRPr lang="en-GB" sz="3200" dirty="0"/>
          </a:p>
        </p:txBody>
      </p:sp>
      <p:sp>
        <p:nvSpPr>
          <p:cNvPr id="3" name="M Kraft…">
            <a:extLst>
              <a:ext uri="{FF2B5EF4-FFF2-40B4-BE49-F238E27FC236}">
                <a16:creationId xmlns:a16="http://schemas.microsoft.com/office/drawing/2014/main" id="{9A18A9B7-7457-8800-9626-BEB43F39594A}"/>
              </a:ext>
            </a:extLst>
          </p:cNvPr>
          <p:cNvSpPr txBox="1"/>
          <p:nvPr/>
        </p:nvSpPr>
        <p:spPr>
          <a:xfrm>
            <a:off x="7136434" y="2736181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3D-CT PRINTING</a:t>
            </a:r>
            <a:endParaRPr lang="en-GB" sz="3200" dirty="0"/>
          </a:p>
        </p:txBody>
      </p:sp>
      <p:sp>
        <p:nvSpPr>
          <p:cNvPr id="5" name="M Kraft…">
            <a:extLst>
              <a:ext uri="{FF2B5EF4-FFF2-40B4-BE49-F238E27FC236}">
                <a16:creationId xmlns:a16="http://schemas.microsoft.com/office/drawing/2014/main" id="{D42D7241-DBB9-3586-4B5A-5E3FED6DCEE6}"/>
              </a:ext>
            </a:extLst>
          </p:cNvPr>
          <p:cNvSpPr txBox="1"/>
          <p:nvPr/>
        </p:nvSpPr>
        <p:spPr>
          <a:xfrm>
            <a:off x="7136434" y="5171869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3D-MR IMAGING</a:t>
            </a:r>
            <a:endParaRPr lang="en-GB" sz="3200" dirty="0"/>
          </a:p>
        </p:txBody>
      </p:sp>
      <p:sp>
        <p:nvSpPr>
          <p:cNvPr id="6" name="M Kraft…">
            <a:extLst>
              <a:ext uri="{FF2B5EF4-FFF2-40B4-BE49-F238E27FC236}">
                <a16:creationId xmlns:a16="http://schemas.microsoft.com/office/drawing/2014/main" id="{A137E1B8-EFA5-92EA-68AA-200671B40CF1}"/>
              </a:ext>
            </a:extLst>
          </p:cNvPr>
          <p:cNvSpPr txBox="1"/>
          <p:nvPr/>
        </p:nvSpPr>
        <p:spPr>
          <a:xfrm>
            <a:off x="7106454" y="7652527"/>
            <a:ext cx="3926307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3D-MR PREDICTING</a:t>
            </a:r>
            <a:endParaRPr lang="en-GB" sz="3200" dirty="0"/>
          </a:p>
        </p:txBody>
      </p:sp>
      <p:cxnSp>
        <p:nvCxnSpPr>
          <p:cNvPr id="8" name="Connettore 2 7">
            <a:extLst>
              <a:ext uri="{FF2B5EF4-FFF2-40B4-BE49-F238E27FC236}">
                <a16:creationId xmlns:a16="http://schemas.microsoft.com/office/drawing/2014/main" id="{50FDEDB7-13FA-B563-1ECF-A7B786D3B2CA}"/>
              </a:ext>
            </a:extLst>
          </p:cNvPr>
          <p:cNvCxnSpPr>
            <a:cxnSpLocks/>
            <a:stCxn id="2" idx="3"/>
            <a:endCxn id="3" idx="1"/>
          </p:cNvCxnSpPr>
          <p:nvPr/>
        </p:nvCxnSpPr>
        <p:spPr>
          <a:xfrm flipV="1">
            <a:off x="4811589" y="3033699"/>
            <a:ext cx="2324845" cy="2476619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9" name="Connettore 2 8">
            <a:extLst>
              <a:ext uri="{FF2B5EF4-FFF2-40B4-BE49-F238E27FC236}">
                <a16:creationId xmlns:a16="http://schemas.microsoft.com/office/drawing/2014/main" id="{E7F45D80-545D-91A6-2C50-E7C022A5D794}"/>
              </a:ext>
            </a:extLst>
          </p:cNvPr>
          <p:cNvCxnSpPr>
            <a:cxnSpLocks/>
            <a:stCxn id="2" idx="3"/>
            <a:endCxn id="5" idx="1"/>
          </p:cNvCxnSpPr>
          <p:nvPr/>
        </p:nvCxnSpPr>
        <p:spPr>
          <a:xfrm flipV="1">
            <a:off x="4811589" y="5469387"/>
            <a:ext cx="2324845" cy="40931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2" name="Connettore 2 11">
            <a:extLst>
              <a:ext uri="{FF2B5EF4-FFF2-40B4-BE49-F238E27FC236}">
                <a16:creationId xmlns:a16="http://schemas.microsoft.com/office/drawing/2014/main" id="{F9950053-2F57-86B5-AF83-E2C855270964}"/>
              </a:ext>
            </a:extLst>
          </p:cNvPr>
          <p:cNvCxnSpPr>
            <a:cxnSpLocks/>
            <a:stCxn id="2" idx="3"/>
          </p:cNvCxnSpPr>
          <p:nvPr/>
        </p:nvCxnSpPr>
        <p:spPr>
          <a:xfrm>
            <a:off x="4811589" y="5510318"/>
            <a:ext cx="2135674" cy="2302588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5" name="M Kraft…">
            <a:extLst>
              <a:ext uri="{FF2B5EF4-FFF2-40B4-BE49-F238E27FC236}">
                <a16:creationId xmlns:a16="http://schemas.microsoft.com/office/drawing/2014/main" id="{2F2A9D59-E2EA-F03C-63E8-7EE774B947D6}"/>
              </a:ext>
            </a:extLst>
          </p:cNvPr>
          <p:cNvSpPr txBox="1"/>
          <p:nvPr/>
        </p:nvSpPr>
        <p:spPr>
          <a:xfrm>
            <a:off x="576446" y="1290959"/>
            <a:ext cx="10486296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u="sng" dirty="0"/>
              <a:t>PRESENT</a:t>
            </a:r>
            <a:endParaRPr lang="en-GB" sz="3200" u="sng" dirty="0"/>
          </a:p>
        </p:txBody>
      </p:sp>
      <p:cxnSp>
        <p:nvCxnSpPr>
          <p:cNvPr id="20" name="Connettore 2 19">
            <a:extLst>
              <a:ext uri="{FF2B5EF4-FFF2-40B4-BE49-F238E27FC236}">
                <a16:creationId xmlns:a16="http://schemas.microsoft.com/office/drawing/2014/main" id="{E5DCB9E6-E18E-F3A2-35E7-9C8ABF4ED46A}"/>
              </a:ext>
            </a:extLst>
          </p:cNvPr>
          <p:cNvCxnSpPr>
            <a:cxnSpLocks/>
          </p:cNvCxnSpPr>
          <p:nvPr/>
        </p:nvCxnSpPr>
        <p:spPr>
          <a:xfrm>
            <a:off x="8913460" y="5811874"/>
            <a:ext cx="0" cy="1743168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headEnd type="triangle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7" name="M Kraft…">
            <a:extLst>
              <a:ext uri="{FF2B5EF4-FFF2-40B4-BE49-F238E27FC236}">
                <a16:creationId xmlns:a16="http://schemas.microsoft.com/office/drawing/2014/main" id="{D6F5BADD-4858-BCAF-FDA1-657210DE41BF}"/>
              </a:ext>
            </a:extLst>
          </p:cNvPr>
          <p:cNvSpPr txBox="1"/>
          <p:nvPr/>
        </p:nvSpPr>
        <p:spPr>
          <a:xfrm>
            <a:off x="8296363" y="6281478"/>
            <a:ext cx="1234191" cy="595035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AI</a:t>
            </a:r>
            <a:endParaRPr lang="en-GB" sz="3200" dirty="0"/>
          </a:p>
        </p:txBody>
      </p:sp>
      <p:pic>
        <p:nvPicPr>
          <p:cNvPr id="19" name="Immagine 18" descr="Large intestine showing cecum, colon and rectum 65839069 Vector Art at  Vecteezy">
            <a:extLst>
              <a:ext uri="{FF2B5EF4-FFF2-40B4-BE49-F238E27FC236}">
                <a16:creationId xmlns:a16="http://schemas.microsoft.com/office/drawing/2014/main" id="{448CFDCD-7FDF-188F-0217-8B2CF1B7BD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1032" y="2978247"/>
            <a:ext cx="5215671" cy="5215671"/>
          </a:xfrm>
          <a:prstGeom prst="rect">
            <a:avLst/>
          </a:prstGeom>
        </p:spPr>
      </p:pic>
      <p:sp>
        <p:nvSpPr>
          <p:cNvPr id="4" name="Figura a mano libera: forma 3">
            <a:extLst>
              <a:ext uri="{FF2B5EF4-FFF2-40B4-BE49-F238E27FC236}">
                <a16:creationId xmlns:a16="http://schemas.microsoft.com/office/drawing/2014/main" id="{F5685BA1-DE3D-E51C-FE83-DE763213FEB8}"/>
              </a:ext>
            </a:extLst>
          </p:cNvPr>
          <p:cNvSpPr/>
          <p:nvPr/>
        </p:nvSpPr>
        <p:spPr>
          <a:xfrm>
            <a:off x="12038470" y="2987040"/>
            <a:ext cx="4573130" cy="4709160"/>
          </a:xfrm>
          <a:custGeom>
            <a:avLst/>
            <a:gdLst>
              <a:gd name="csX0" fmla="*/ 504050 w 4573130"/>
              <a:gd name="csY0" fmla="*/ 4495800 h 4709160"/>
              <a:gd name="csX1" fmla="*/ 366890 w 4573130"/>
              <a:gd name="csY1" fmla="*/ 4297680 h 4709160"/>
              <a:gd name="csX2" fmla="*/ 290690 w 4573130"/>
              <a:gd name="csY2" fmla="*/ 4191000 h 4709160"/>
              <a:gd name="csX3" fmla="*/ 199250 w 4573130"/>
              <a:gd name="csY3" fmla="*/ 4038600 h 4709160"/>
              <a:gd name="csX4" fmla="*/ 92570 w 4573130"/>
              <a:gd name="csY4" fmla="*/ 3886200 h 4709160"/>
              <a:gd name="csX5" fmla="*/ 46850 w 4573130"/>
              <a:gd name="csY5" fmla="*/ 3307080 h 4709160"/>
              <a:gd name="csX6" fmla="*/ 31610 w 4573130"/>
              <a:gd name="csY6" fmla="*/ 3139440 h 4709160"/>
              <a:gd name="csX7" fmla="*/ 1130 w 4573130"/>
              <a:gd name="csY7" fmla="*/ 2926080 h 4709160"/>
              <a:gd name="csX8" fmla="*/ 16370 w 4573130"/>
              <a:gd name="csY8" fmla="*/ 2286000 h 4709160"/>
              <a:gd name="csX9" fmla="*/ 46850 w 4573130"/>
              <a:gd name="csY9" fmla="*/ 2179320 h 4709160"/>
              <a:gd name="csX10" fmla="*/ 77330 w 4573130"/>
              <a:gd name="csY10" fmla="*/ 1965960 h 4709160"/>
              <a:gd name="csX11" fmla="*/ 92570 w 4573130"/>
              <a:gd name="csY11" fmla="*/ 1356360 h 4709160"/>
              <a:gd name="csX12" fmla="*/ 168770 w 4573130"/>
              <a:gd name="csY12" fmla="*/ 1127760 h 4709160"/>
              <a:gd name="csX13" fmla="*/ 214490 w 4573130"/>
              <a:gd name="csY13" fmla="*/ 960120 h 4709160"/>
              <a:gd name="csX14" fmla="*/ 260210 w 4573130"/>
              <a:gd name="csY14" fmla="*/ 883920 h 4709160"/>
              <a:gd name="csX15" fmla="*/ 305930 w 4573130"/>
              <a:gd name="csY15" fmla="*/ 746760 h 4709160"/>
              <a:gd name="csX16" fmla="*/ 336410 w 4573130"/>
              <a:gd name="csY16" fmla="*/ 655320 h 4709160"/>
              <a:gd name="csX17" fmla="*/ 412610 w 4573130"/>
              <a:gd name="csY17" fmla="*/ 548640 h 4709160"/>
              <a:gd name="csX18" fmla="*/ 488810 w 4573130"/>
              <a:gd name="csY18" fmla="*/ 411480 h 4709160"/>
              <a:gd name="csX19" fmla="*/ 641210 w 4573130"/>
              <a:gd name="csY19" fmla="*/ 289560 h 4709160"/>
              <a:gd name="csX20" fmla="*/ 732650 w 4573130"/>
              <a:gd name="csY20" fmla="*/ 243840 h 4709160"/>
              <a:gd name="csX21" fmla="*/ 854570 w 4573130"/>
              <a:gd name="csY21" fmla="*/ 228600 h 4709160"/>
              <a:gd name="csX22" fmla="*/ 976490 w 4573130"/>
              <a:gd name="csY22" fmla="*/ 198120 h 4709160"/>
              <a:gd name="csX23" fmla="*/ 1052690 w 4573130"/>
              <a:gd name="csY23" fmla="*/ 182880 h 4709160"/>
              <a:gd name="csX24" fmla="*/ 1342250 w 4573130"/>
              <a:gd name="csY24" fmla="*/ 228600 h 4709160"/>
              <a:gd name="csX25" fmla="*/ 1387970 w 4573130"/>
              <a:gd name="csY25" fmla="*/ 274320 h 4709160"/>
              <a:gd name="csX26" fmla="*/ 1509890 w 4573130"/>
              <a:gd name="csY26" fmla="*/ 365760 h 4709160"/>
              <a:gd name="csX27" fmla="*/ 1601330 w 4573130"/>
              <a:gd name="csY27" fmla="*/ 457200 h 4709160"/>
              <a:gd name="csX28" fmla="*/ 1662290 w 4573130"/>
              <a:gd name="csY28" fmla="*/ 472440 h 4709160"/>
              <a:gd name="csX29" fmla="*/ 1799450 w 4573130"/>
              <a:gd name="csY29" fmla="*/ 548640 h 4709160"/>
              <a:gd name="csX30" fmla="*/ 1860410 w 4573130"/>
              <a:gd name="csY30" fmla="*/ 594360 h 4709160"/>
              <a:gd name="csX31" fmla="*/ 2043290 w 4573130"/>
              <a:gd name="csY31" fmla="*/ 655320 h 4709160"/>
              <a:gd name="csX32" fmla="*/ 2393810 w 4573130"/>
              <a:gd name="csY32" fmla="*/ 609600 h 4709160"/>
              <a:gd name="csX33" fmla="*/ 2485250 w 4573130"/>
              <a:gd name="csY33" fmla="*/ 563880 h 4709160"/>
              <a:gd name="csX34" fmla="*/ 2607170 w 4573130"/>
              <a:gd name="csY34" fmla="*/ 472440 h 4709160"/>
              <a:gd name="csX35" fmla="*/ 2713850 w 4573130"/>
              <a:gd name="csY35" fmla="*/ 426720 h 4709160"/>
              <a:gd name="csX36" fmla="*/ 2835770 w 4573130"/>
              <a:gd name="csY36" fmla="*/ 350520 h 4709160"/>
              <a:gd name="csX37" fmla="*/ 2927210 w 4573130"/>
              <a:gd name="csY37" fmla="*/ 304800 h 4709160"/>
              <a:gd name="csX38" fmla="*/ 3064370 w 4573130"/>
              <a:gd name="csY38" fmla="*/ 228600 h 4709160"/>
              <a:gd name="csX39" fmla="*/ 3186290 w 4573130"/>
              <a:gd name="csY39" fmla="*/ 152400 h 4709160"/>
              <a:gd name="csX40" fmla="*/ 3323450 w 4573130"/>
              <a:gd name="csY40" fmla="*/ 121920 h 4709160"/>
              <a:gd name="csX41" fmla="*/ 3430130 w 4573130"/>
              <a:gd name="csY41" fmla="*/ 91440 h 4709160"/>
              <a:gd name="csX42" fmla="*/ 3765410 w 4573130"/>
              <a:gd name="csY42" fmla="*/ 0 h 4709160"/>
              <a:gd name="csX43" fmla="*/ 3917810 w 4573130"/>
              <a:gd name="csY43" fmla="*/ 15240 h 4709160"/>
              <a:gd name="csX44" fmla="*/ 4009250 w 4573130"/>
              <a:gd name="csY44" fmla="*/ 30480 h 4709160"/>
              <a:gd name="csX45" fmla="*/ 4222610 w 4573130"/>
              <a:gd name="csY45" fmla="*/ 213360 h 4709160"/>
              <a:gd name="csX46" fmla="*/ 4435970 w 4573130"/>
              <a:gd name="csY46" fmla="*/ 502920 h 4709160"/>
              <a:gd name="csX47" fmla="*/ 4512170 w 4573130"/>
              <a:gd name="csY47" fmla="*/ 640080 h 4709160"/>
              <a:gd name="csX48" fmla="*/ 4542650 w 4573130"/>
              <a:gd name="csY48" fmla="*/ 746760 h 4709160"/>
              <a:gd name="csX49" fmla="*/ 4573130 w 4573130"/>
              <a:gd name="csY49" fmla="*/ 822960 h 4709160"/>
              <a:gd name="csX50" fmla="*/ 4557890 w 4573130"/>
              <a:gd name="csY50" fmla="*/ 1158240 h 4709160"/>
              <a:gd name="csX51" fmla="*/ 4542650 w 4573130"/>
              <a:gd name="csY51" fmla="*/ 1280160 h 4709160"/>
              <a:gd name="csX52" fmla="*/ 4512170 w 4573130"/>
              <a:gd name="csY52" fmla="*/ 3169920 h 4709160"/>
              <a:gd name="csX53" fmla="*/ 4466450 w 4573130"/>
              <a:gd name="csY53" fmla="*/ 3398520 h 4709160"/>
              <a:gd name="csX54" fmla="*/ 4405490 w 4573130"/>
              <a:gd name="csY54" fmla="*/ 3657600 h 4709160"/>
              <a:gd name="csX55" fmla="*/ 4390250 w 4573130"/>
              <a:gd name="csY55" fmla="*/ 3779520 h 4709160"/>
              <a:gd name="csX56" fmla="*/ 4375010 w 4573130"/>
              <a:gd name="csY56" fmla="*/ 3855720 h 4709160"/>
              <a:gd name="csX57" fmla="*/ 4359770 w 4573130"/>
              <a:gd name="csY57" fmla="*/ 3947160 h 4709160"/>
              <a:gd name="csX58" fmla="*/ 4329290 w 4573130"/>
              <a:gd name="csY58" fmla="*/ 4023360 h 4709160"/>
              <a:gd name="csX59" fmla="*/ 4131170 w 4573130"/>
              <a:gd name="csY59" fmla="*/ 4328160 h 4709160"/>
              <a:gd name="csX60" fmla="*/ 3994010 w 4573130"/>
              <a:gd name="csY60" fmla="*/ 4465320 h 4709160"/>
              <a:gd name="csX61" fmla="*/ 3933050 w 4573130"/>
              <a:gd name="csY61" fmla="*/ 4495800 h 4709160"/>
              <a:gd name="csX62" fmla="*/ 3689210 w 4573130"/>
              <a:gd name="csY62" fmla="*/ 4541520 h 4709160"/>
              <a:gd name="csX63" fmla="*/ 3292970 w 4573130"/>
              <a:gd name="csY63" fmla="*/ 4511040 h 4709160"/>
              <a:gd name="csX64" fmla="*/ 3216770 w 4573130"/>
              <a:gd name="csY64" fmla="*/ 4480560 h 4709160"/>
              <a:gd name="csX65" fmla="*/ 3079610 w 4573130"/>
              <a:gd name="csY65" fmla="*/ 4419600 h 4709160"/>
              <a:gd name="csX66" fmla="*/ 3003410 w 4573130"/>
              <a:gd name="csY66" fmla="*/ 4358640 h 4709160"/>
              <a:gd name="csX67" fmla="*/ 2896730 w 4573130"/>
              <a:gd name="csY67" fmla="*/ 4267200 h 4709160"/>
              <a:gd name="csX68" fmla="*/ 2805290 w 4573130"/>
              <a:gd name="csY68" fmla="*/ 4114800 h 4709160"/>
              <a:gd name="csX69" fmla="*/ 2774810 w 4573130"/>
              <a:gd name="csY69" fmla="*/ 3886200 h 4709160"/>
              <a:gd name="csX70" fmla="*/ 2729090 w 4573130"/>
              <a:gd name="csY70" fmla="*/ 3657600 h 4709160"/>
              <a:gd name="csX71" fmla="*/ 2698610 w 4573130"/>
              <a:gd name="csY71" fmla="*/ 3550920 h 4709160"/>
              <a:gd name="csX72" fmla="*/ 2668130 w 4573130"/>
              <a:gd name="csY72" fmla="*/ 3352800 h 4709160"/>
              <a:gd name="csX73" fmla="*/ 2683370 w 4573130"/>
              <a:gd name="csY73" fmla="*/ 3032760 h 4709160"/>
              <a:gd name="csX74" fmla="*/ 2713850 w 4573130"/>
              <a:gd name="csY74" fmla="*/ 2971800 h 4709160"/>
              <a:gd name="csX75" fmla="*/ 2820530 w 4573130"/>
              <a:gd name="csY75" fmla="*/ 2895600 h 4709160"/>
              <a:gd name="csX76" fmla="*/ 2881490 w 4573130"/>
              <a:gd name="csY76" fmla="*/ 2880360 h 4709160"/>
              <a:gd name="csX77" fmla="*/ 3049130 w 4573130"/>
              <a:gd name="csY77" fmla="*/ 2895600 h 4709160"/>
              <a:gd name="csX78" fmla="*/ 3140570 w 4573130"/>
              <a:gd name="csY78" fmla="*/ 2880360 h 4709160"/>
              <a:gd name="csX79" fmla="*/ 3155810 w 4573130"/>
              <a:gd name="csY79" fmla="*/ 2636520 h 4709160"/>
              <a:gd name="csX80" fmla="*/ 3171050 w 4573130"/>
              <a:gd name="csY80" fmla="*/ 2575560 h 4709160"/>
              <a:gd name="csX81" fmla="*/ 3171050 w 4573130"/>
              <a:gd name="csY81" fmla="*/ 2164080 h 4709160"/>
              <a:gd name="csX82" fmla="*/ 3125330 w 4573130"/>
              <a:gd name="csY82" fmla="*/ 2103120 h 4709160"/>
              <a:gd name="csX83" fmla="*/ 3094850 w 4573130"/>
              <a:gd name="csY83" fmla="*/ 2057400 h 4709160"/>
              <a:gd name="csX84" fmla="*/ 3049130 w 4573130"/>
              <a:gd name="csY84" fmla="*/ 2042160 h 4709160"/>
              <a:gd name="csX85" fmla="*/ 2988170 w 4573130"/>
              <a:gd name="csY85" fmla="*/ 2011680 h 4709160"/>
              <a:gd name="csX86" fmla="*/ 2805290 w 4573130"/>
              <a:gd name="csY86" fmla="*/ 2026920 h 4709160"/>
              <a:gd name="csX87" fmla="*/ 2637650 w 4573130"/>
              <a:gd name="csY87" fmla="*/ 2103120 h 4709160"/>
              <a:gd name="csX88" fmla="*/ 2591930 w 4573130"/>
              <a:gd name="csY88" fmla="*/ 2118360 h 4709160"/>
              <a:gd name="csX89" fmla="*/ 2485250 w 4573130"/>
              <a:gd name="csY89" fmla="*/ 2164080 h 4709160"/>
              <a:gd name="csX90" fmla="*/ 2424290 w 4573130"/>
              <a:gd name="csY90" fmla="*/ 2209800 h 4709160"/>
              <a:gd name="csX91" fmla="*/ 2317610 w 4573130"/>
              <a:gd name="csY91" fmla="*/ 2255520 h 4709160"/>
              <a:gd name="csX92" fmla="*/ 2210930 w 4573130"/>
              <a:gd name="csY92" fmla="*/ 2286000 h 4709160"/>
              <a:gd name="csX93" fmla="*/ 2104250 w 4573130"/>
              <a:gd name="csY93" fmla="*/ 2301240 h 4709160"/>
              <a:gd name="csX94" fmla="*/ 1982330 w 4573130"/>
              <a:gd name="csY94" fmla="*/ 2331720 h 4709160"/>
              <a:gd name="csX95" fmla="*/ 1845170 w 4573130"/>
              <a:gd name="csY95" fmla="*/ 2362200 h 4709160"/>
              <a:gd name="csX96" fmla="*/ 1586090 w 4573130"/>
              <a:gd name="csY96" fmla="*/ 2346960 h 4709160"/>
              <a:gd name="csX97" fmla="*/ 1540370 w 4573130"/>
              <a:gd name="csY97" fmla="*/ 2331720 h 4709160"/>
              <a:gd name="csX98" fmla="*/ 1479410 w 4573130"/>
              <a:gd name="csY98" fmla="*/ 2316480 h 4709160"/>
              <a:gd name="csX99" fmla="*/ 1540370 w 4573130"/>
              <a:gd name="csY99" fmla="*/ 2560320 h 4709160"/>
              <a:gd name="csX100" fmla="*/ 1525130 w 4573130"/>
              <a:gd name="csY100" fmla="*/ 3261360 h 4709160"/>
              <a:gd name="csX101" fmla="*/ 1509890 w 4573130"/>
              <a:gd name="csY101" fmla="*/ 3459480 h 4709160"/>
              <a:gd name="csX102" fmla="*/ 1464170 w 4573130"/>
              <a:gd name="csY102" fmla="*/ 3825240 h 4709160"/>
              <a:gd name="csX103" fmla="*/ 1448930 w 4573130"/>
              <a:gd name="csY103" fmla="*/ 3886200 h 4709160"/>
              <a:gd name="csX104" fmla="*/ 1418450 w 4573130"/>
              <a:gd name="csY104" fmla="*/ 3962400 h 4709160"/>
              <a:gd name="csX105" fmla="*/ 1357490 w 4573130"/>
              <a:gd name="csY105" fmla="*/ 4160520 h 4709160"/>
              <a:gd name="csX106" fmla="*/ 1311770 w 4573130"/>
              <a:gd name="csY106" fmla="*/ 4236720 h 4709160"/>
              <a:gd name="csX107" fmla="*/ 1281290 w 4573130"/>
              <a:gd name="csY107" fmla="*/ 4312920 h 4709160"/>
              <a:gd name="csX108" fmla="*/ 1235570 w 4573130"/>
              <a:gd name="csY108" fmla="*/ 4358640 h 4709160"/>
              <a:gd name="csX109" fmla="*/ 1159370 w 4573130"/>
              <a:gd name="csY109" fmla="*/ 4480560 h 4709160"/>
              <a:gd name="csX110" fmla="*/ 976490 w 4573130"/>
              <a:gd name="csY110" fmla="*/ 4632960 h 4709160"/>
              <a:gd name="csX111" fmla="*/ 900290 w 4573130"/>
              <a:gd name="csY111" fmla="*/ 4663440 h 4709160"/>
              <a:gd name="csX112" fmla="*/ 793610 w 4573130"/>
              <a:gd name="csY112" fmla="*/ 4709160 h 4709160"/>
              <a:gd name="csX113" fmla="*/ 625970 w 4573130"/>
              <a:gd name="csY113" fmla="*/ 4693920 h 4709160"/>
              <a:gd name="csX114" fmla="*/ 565010 w 4573130"/>
              <a:gd name="csY114" fmla="*/ 4678680 h 4709160"/>
              <a:gd name="csX115" fmla="*/ 473570 w 4573130"/>
              <a:gd name="csY115" fmla="*/ 4587240 h 4709160"/>
              <a:gd name="csX116" fmla="*/ 458330 w 4573130"/>
              <a:gd name="csY116" fmla="*/ 4526280 h 4709160"/>
              <a:gd name="csX117" fmla="*/ 443090 w 4573130"/>
              <a:gd name="csY117" fmla="*/ 4480560 h 4709160"/>
              <a:gd name="csX118" fmla="*/ 443090 w 4573130"/>
              <a:gd name="csY118" fmla="*/ 4450080 h 470916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  <a:cxn ang="0">
                <a:pos x="csX62" y="csY62"/>
              </a:cxn>
              <a:cxn ang="0">
                <a:pos x="csX63" y="csY63"/>
              </a:cxn>
              <a:cxn ang="0">
                <a:pos x="csX64" y="csY64"/>
              </a:cxn>
              <a:cxn ang="0">
                <a:pos x="csX65" y="csY65"/>
              </a:cxn>
              <a:cxn ang="0">
                <a:pos x="csX66" y="csY66"/>
              </a:cxn>
              <a:cxn ang="0">
                <a:pos x="csX67" y="csY67"/>
              </a:cxn>
              <a:cxn ang="0">
                <a:pos x="csX68" y="csY68"/>
              </a:cxn>
              <a:cxn ang="0">
                <a:pos x="csX69" y="csY69"/>
              </a:cxn>
              <a:cxn ang="0">
                <a:pos x="csX70" y="csY70"/>
              </a:cxn>
              <a:cxn ang="0">
                <a:pos x="csX71" y="csY71"/>
              </a:cxn>
              <a:cxn ang="0">
                <a:pos x="csX72" y="csY72"/>
              </a:cxn>
              <a:cxn ang="0">
                <a:pos x="csX73" y="csY73"/>
              </a:cxn>
              <a:cxn ang="0">
                <a:pos x="csX74" y="csY74"/>
              </a:cxn>
              <a:cxn ang="0">
                <a:pos x="csX75" y="csY75"/>
              </a:cxn>
              <a:cxn ang="0">
                <a:pos x="csX76" y="csY76"/>
              </a:cxn>
              <a:cxn ang="0">
                <a:pos x="csX77" y="csY77"/>
              </a:cxn>
              <a:cxn ang="0">
                <a:pos x="csX78" y="csY78"/>
              </a:cxn>
              <a:cxn ang="0">
                <a:pos x="csX79" y="csY79"/>
              </a:cxn>
              <a:cxn ang="0">
                <a:pos x="csX80" y="csY80"/>
              </a:cxn>
              <a:cxn ang="0">
                <a:pos x="csX81" y="csY81"/>
              </a:cxn>
              <a:cxn ang="0">
                <a:pos x="csX82" y="csY82"/>
              </a:cxn>
              <a:cxn ang="0">
                <a:pos x="csX83" y="csY83"/>
              </a:cxn>
              <a:cxn ang="0">
                <a:pos x="csX84" y="csY84"/>
              </a:cxn>
              <a:cxn ang="0">
                <a:pos x="csX85" y="csY85"/>
              </a:cxn>
              <a:cxn ang="0">
                <a:pos x="csX86" y="csY86"/>
              </a:cxn>
              <a:cxn ang="0">
                <a:pos x="csX87" y="csY87"/>
              </a:cxn>
              <a:cxn ang="0">
                <a:pos x="csX88" y="csY88"/>
              </a:cxn>
              <a:cxn ang="0">
                <a:pos x="csX89" y="csY89"/>
              </a:cxn>
              <a:cxn ang="0">
                <a:pos x="csX90" y="csY90"/>
              </a:cxn>
              <a:cxn ang="0">
                <a:pos x="csX91" y="csY91"/>
              </a:cxn>
              <a:cxn ang="0">
                <a:pos x="csX92" y="csY92"/>
              </a:cxn>
              <a:cxn ang="0">
                <a:pos x="csX93" y="csY93"/>
              </a:cxn>
              <a:cxn ang="0">
                <a:pos x="csX94" y="csY94"/>
              </a:cxn>
              <a:cxn ang="0">
                <a:pos x="csX95" y="csY95"/>
              </a:cxn>
              <a:cxn ang="0">
                <a:pos x="csX96" y="csY96"/>
              </a:cxn>
              <a:cxn ang="0">
                <a:pos x="csX97" y="csY97"/>
              </a:cxn>
              <a:cxn ang="0">
                <a:pos x="csX98" y="csY98"/>
              </a:cxn>
              <a:cxn ang="0">
                <a:pos x="csX99" y="csY99"/>
              </a:cxn>
              <a:cxn ang="0">
                <a:pos x="csX100" y="csY100"/>
              </a:cxn>
              <a:cxn ang="0">
                <a:pos x="csX101" y="csY101"/>
              </a:cxn>
              <a:cxn ang="0">
                <a:pos x="csX102" y="csY102"/>
              </a:cxn>
              <a:cxn ang="0">
                <a:pos x="csX103" y="csY103"/>
              </a:cxn>
              <a:cxn ang="0">
                <a:pos x="csX104" y="csY104"/>
              </a:cxn>
              <a:cxn ang="0">
                <a:pos x="csX105" y="csY105"/>
              </a:cxn>
              <a:cxn ang="0">
                <a:pos x="csX106" y="csY106"/>
              </a:cxn>
              <a:cxn ang="0">
                <a:pos x="csX107" y="csY107"/>
              </a:cxn>
              <a:cxn ang="0">
                <a:pos x="csX108" y="csY108"/>
              </a:cxn>
              <a:cxn ang="0">
                <a:pos x="csX109" y="csY109"/>
              </a:cxn>
              <a:cxn ang="0">
                <a:pos x="csX110" y="csY110"/>
              </a:cxn>
              <a:cxn ang="0">
                <a:pos x="csX111" y="csY111"/>
              </a:cxn>
              <a:cxn ang="0">
                <a:pos x="csX112" y="csY112"/>
              </a:cxn>
              <a:cxn ang="0">
                <a:pos x="csX113" y="csY113"/>
              </a:cxn>
              <a:cxn ang="0">
                <a:pos x="csX114" y="csY114"/>
              </a:cxn>
              <a:cxn ang="0">
                <a:pos x="csX115" y="csY115"/>
              </a:cxn>
              <a:cxn ang="0">
                <a:pos x="csX116" y="csY116"/>
              </a:cxn>
              <a:cxn ang="0">
                <a:pos x="csX117" y="csY117"/>
              </a:cxn>
              <a:cxn ang="0">
                <a:pos x="csX118" y="csY118"/>
              </a:cxn>
            </a:cxnLst>
            <a:rect l="l" t="t" r="r" b="b"/>
            <a:pathLst>
              <a:path w="4573130" h="4709160">
                <a:moveTo>
                  <a:pt x="504050" y="4495800"/>
                </a:moveTo>
                <a:lnTo>
                  <a:pt x="366890" y="4297680"/>
                </a:lnTo>
                <a:cubicBezTo>
                  <a:pt x="341830" y="4261880"/>
                  <a:pt x="310233" y="4230086"/>
                  <a:pt x="290690" y="4191000"/>
                </a:cubicBezTo>
                <a:cubicBezTo>
                  <a:pt x="266638" y="4142896"/>
                  <a:pt x="236031" y="4075381"/>
                  <a:pt x="199250" y="4038600"/>
                </a:cubicBezTo>
                <a:cubicBezTo>
                  <a:pt x="124570" y="3963920"/>
                  <a:pt x="164223" y="4011593"/>
                  <a:pt x="92570" y="3886200"/>
                </a:cubicBezTo>
                <a:cubicBezTo>
                  <a:pt x="61174" y="3336762"/>
                  <a:pt x="118407" y="3521751"/>
                  <a:pt x="46850" y="3307080"/>
                </a:cubicBezTo>
                <a:cubicBezTo>
                  <a:pt x="41770" y="3251200"/>
                  <a:pt x="38295" y="3195151"/>
                  <a:pt x="31610" y="3139440"/>
                </a:cubicBezTo>
                <a:cubicBezTo>
                  <a:pt x="23050" y="3068110"/>
                  <a:pt x="2413" y="2997911"/>
                  <a:pt x="1130" y="2926080"/>
                </a:cubicBezTo>
                <a:cubicBezTo>
                  <a:pt x="-2680" y="2712694"/>
                  <a:pt x="3328" y="2499022"/>
                  <a:pt x="16370" y="2286000"/>
                </a:cubicBezTo>
                <a:cubicBezTo>
                  <a:pt x="18630" y="2249086"/>
                  <a:pt x="39930" y="2215650"/>
                  <a:pt x="46850" y="2179320"/>
                </a:cubicBezTo>
                <a:cubicBezTo>
                  <a:pt x="60293" y="2108747"/>
                  <a:pt x="77330" y="1965960"/>
                  <a:pt x="77330" y="1965960"/>
                </a:cubicBezTo>
                <a:cubicBezTo>
                  <a:pt x="82410" y="1762760"/>
                  <a:pt x="70527" y="1558425"/>
                  <a:pt x="92570" y="1356360"/>
                </a:cubicBezTo>
                <a:cubicBezTo>
                  <a:pt x="101281" y="1276512"/>
                  <a:pt x="147636" y="1205252"/>
                  <a:pt x="168770" y="1127760"/>
                </a:cubicBezTo>
                <a:cubicBezTo>
                  <a:pt x="184010" y="1071880"/>
                  <a:pt x="194153" y="1014353"/>
                  <a:pt x="214490" y="960120"/>
                </a:cubicBezTo>
                <a:cubicBezTo>
                  <a:pt x="224891" y="932385"/>
                  <a:pt x="244970" y="909320"/>
                  <a:pt x="260210" y="883920"/>
                </a:cubicBezTo>
                <a:cubicBezTo>
                  <a:pt x="287943" y="772986"/>
                  <a:pt x="260019" y="873014"/>
                  <a:pt x="305930" y="746760"/>
                </a:cubicBezTo>
                <a:cubicBezTo>
                  <a:pt x="316910" y="716566"/>
                  <a:pt x="321178" y="683608"/>
                  <a:pt x="336410" y="655320"/>
                </a:cubicBezTo>
                <a:cubicBezTo>
                  <a:pt x="357128" y="616844"/>
                  <a:pt x="389449" y="585697"/>
                  <a:pt x="412610" y="548640"/>
                </a:cubicBezTo>
                <a:cubicBezTo>
                  <a:pt x="440330" y="504288"/>
                  <a:pt x="458410" y="454040"/>
                  <a:pt x="488810" y="411480"/>
                </a:cubicBezTo>
                <a:cubicBezTo>
                  <a:pt x="532201" y="350733"/>
                  <a:pt x="578535" y="323746"/>
                  <a:pt x="641210" y="289560"/>
                </a:cubicBezTo>
                <a:cubicBezTo>
                  <a:pt x="671127" y="273242"/>
                  <a:pt x="699883" y="253202"/>
                  <a:pt x="732650" y="243840"/>
                </a:cubicBezTo>
                <a:cubicBezTo>
                  <a:pt x="772030" y="232588"/>
                  <a:pt x="814315" y="236148"/>
                  <a:pt x="854570" y="228600"/>
                </a:cubicBezTo>
                <a:cubicBezTo>
                  <a:pt x="895743" y="220880"/>
                  <a:pt x="935672" y="207540"/>
                  <a:pt x="976490" y="198120"/>
                </a:cubicBezTo>
                <a:cubicBezTo>
                  <a:pt x="1001730" y="192295"/>
                  <a:pt x="1027290" y="187960"/>
                  <a:pt x="1052690" y="182880"/>
                </a:cubicBezTo>
                <a:cubicBezTo>
                  <a:pt x="1142483" y="189294"/>
                  <a:pt x="1257728" y="175774"/>
                  <a:pt x="1342250" y="228600"/>
                </a:cubicBezTo>
                <a:cubicBezTo>
                  <a:pt x="1360527" y="240023"/>
                  <a:pt x="1371289" y="260672"/>
                  <a:pt x="1387970" y="274320"/>
                </a:cubicBezTo>
                <a:cubicBezTo>
                  <a:pt x="1427287" y="306488"/>
                  <a:pt x="1479410" y="325120"/>
                  <a:pt x="1509890" y="365760"/>
                </a:cubicBezTo>
                <a:cubicBezTo>
                  <a:pt x="1542202" y="408843"/>
                  <a:pt x="1552069" y="436088"/>
                  <a:pt x="1601330" y="457200"/>
                </a:cubicBezTo>
                <a:cubicBezTo>
                  <a:pt x="1620582" y="465451"/>
                  <a:pt x="1641970" y="467360"/>
                  <a:pt x="1662290" y="472440"/>
                </a:cubicBezTo>
                <a:cubicBezTo>
                  <a:pt x="1819252" y="590162"/>
                  <a:pt x="1619840" y="448857"/>
                  <a:pt x="1799450" y="548640"/>
                </a:cubicBezTo>
                <a:cubicBezTo>
                  <a:pt x="1821654" y="560975"/>
                  <a:pt x="1838111" y="582197"/>
                  <a:pt x="1860410" y="594360"/>
                </a:cubicBezTo>
                <a:cubicBezTo>
                  <a:pt x="1946748" y="641454"/>
                  <a:pt x="1958713" y="638405"/>
                  <a:pt x="2043290" y="655320"/>
                </a:cubicBezTo>
                <a:cubicBezTo>
                  <a:pt x="2157949" y="648575"/>
                  <a:pt x="2285848" y="663581"/>
                  <a:pt x="2393810" y="609600"/>
                </a:cubicBezTo>
                <a:cubicBezTo>
                  <a:pt x="2424290" y="594360"/>
                  <a:pt x="2456896" y="582783"/>
                  <a:pt x="2485250" y="563880"/>
                </a:cubicBezTo>
                <a:cubicBezTo>
                  <a:pt x="2643912" y="458106"/>
                  <a:pt x="2386052" y="582999"/>
                  <a:pt x="2607170" y="472440"/>
                </a:cubicBezTo>
                <a:cubicBezTo>
                  <a:pt x="2641774" y="455138"/>
                  <a:pt x="2679713" y="444926"/>
                  <a:pt x="2713850" y="426720"/>
                </a:cubicBezTo>
                <a:cubicBezTo>
                  <a:pt x="2756136" y="404167"/>
                  <a:pt x="2794160" y="374297"/>
                  <a:pt x="2835770" y="350520"/>
                </a:cubicBezTo>
                <a:cubicBezTo>
                  <a:pt x="2865358" y="333613"/>
                  <a:pt x="2897141" y="320837"/>
                  <a:pt x="2927210" y="304800"/>
                </a:cubicBezTo>
                <a:cubicBezTo>
                  <a:pt x="2973359" y="280187"/>
                  <a:pt x="3019289" y="255118"/>
                  <a:pt x="3064370" y="228600"/>
                </a:cubicBezTo>
                <a:cubicBezTo>
                  <a:pt x="3105678" y="204301"/>
                  <a:pt x="3141975" y="170647"/>
                  <a:pt x="3186290" y="152400"/>
                </a:cubicBezTo>
                <a:cubicBezTo>
                  <a:pt x="3229598" y="134567"/>
                  <a:pt x="3278013" y="133279"/>
                  <a:pt x="3323450" y="121920"/>
                </a:cubicBezTo>
                <a:cubicBezTo>
                  <a:pt x="3359329" y="112950"/>
                  <a:pt x="3394749" y="102208"/>
                  <a:pt x="3430130" y="91440"/>
                </a:cubicBezTo>
                <a:cubicBezTo>
                  <a:pt x="3719648" y="3326"/>
                  <a:pt x="3584100" y="30218"/>
                  <a:pt x="3765410" y="0"/>
                </a:cubicBezTo>
                <a:cubicBezTo>
                  <a:pt x="3816210" y="5080"/>
                  <a:pt x="3867151" y="8908"/>
                  <a:pt x="3917810" y="15240"/>
                </a:cubicBezTo>
                <a:cubicBezTo>
                  <a:pt x="3948472" y="19073"/>
                  <a:pt x="3981985" y="15939"/>
                  <a:pt x="4009250" y="30480"/>
                </a:cubicBezTo>
                <a:cubicBezTo>
                  <a:pt x="4064111" y="59739"/>
                  <a:pt x="4174078" y="157895"/>
                  <a:pt x="4222610" y="213360"/>
                </a:cubicBezTo>
                <a:cubicBezTo>
                  <a:pt x="4335304" y="342153"/>
                  <a:pt x="4357888" y="370180"/>
                  <a:pt x="4435970" y="502920"/>
                </a:cubicBezTo>
                <a:cubicBezTo>
                  <a:pt x="4462488" y="548001"/>
                  <a:pt x="4491206" y="592163"/>
                  <a:pt x="4512170" y="640080"/>
                </a:cubicBezTo>
                <a:cubicBezTo>
                  <a:pt x="4526993" y="673962"/>
                  <a:pt x="4530955" y="711675"/>
                  <a:pt x="4542650" y="746760"/>
                </a:cubicBezTo>
                <a:cubicBezTo>
                  <a:pt x="4551301" y="772713"/>
                  <a:pt x="4562970" y="797560"/>
                  <a:pt x="4573130" y="822960"/>
                </a:cubicBezTo>
                <a:cubicBezTo>
                  <a:pt x="4568050" y="934720"/>
                  <a:pt x="4565332" y="1046612"/>
                  <a:pt x="4557890" y="1158240"/>
                </a:cubicBezTo>
                <a:cubicBezTo>
                  <a:pt x="4555166" y="1199106"/>
                  <a:pt x="4543581" y="1239214"/>
                  <a:pt x="4542650" y="1280160"/>
                </a:cubicBezTo>
                <a:cubicBezTo>
                  <a:pt x="4528335" y="1909999"/>
                  <a:pt x="4526485" y="2540081"/>
                  <a:pt x="4512170" y="3169920"/>
                </a:cubicBezTo>
                <a:cubicBezTo>
                  <a:pt x="4509967" y="3266853"/>
                  <a:pt x="4492267" y="3308160"/>
                  <a:pt x="4466450" y="3398520"/>
                </a:cubicBezTo>
                <a:cubicBezTo>
                  <a:pt x="4427670" y="3786324"/>
                  <a:pt x="4486243" y="3354778"/>
                  <a:pt x="4405490" y="3657600"/>
                </a:cubicBezTo>
                <a:cubicBezTo>
                  <a:pt x="4394937" y="3697173"/>
                  <a:pt x="4396478" y="3739040"/>
                  <a:pt x="4390250" y="3779520"/>
                </a:cubicBezTo>
                <a:cubicBezTo>
                  <a:pt x="4386311" y="3805122"/>
                  <a:pt x="4379644" y="3830235"/>
                  <a:pt x="4375010" y="3855720"/>
                </a:cubicBezTo>
                <a:cubicBezTo>
                  <a:pt x="4369482" y="3886122"/>
                  <a:pt x="4367900" y="3917348"/>
                  <a:pt x="4359770" y="3947160"/>
                </a:cubicBezTo>
                <a:cubicBezTo>
                  <a:pt x="4352572" y="3973553"/>
                  <a:pt x="4342031" y="3999152"/>
                  <a:pt x="4329290" y="4023360"/>
                </a:cubicBezTo>
                <a:cubicBezTo>
                  <a:pt x="4199934" y="4269136"/>
                  <a:pt x="4253876" y="4174777"/>
                  <a:pt x="4131170" y="4328160"/>
                </a:cubicBezTo>
                <a:cubicBezTo>
                  <a:pt x="4068330" y="4406710"/>
                  <a:pt x="4094520" y="4394963"/>
                  <a:pt x="3994010" y="4465320"/>
                </a:cubicBezTo>
                <a:cubicBezTo>
                  <a:pt x="3975398" y="4478348"/>
                  <a:pt x="3954144" y="4487363"/>
                  <a:pt x="3933050" y="4495800"/>
                </a:cubicBezTo>
                <a:cubicBezTo>
                  <a:pt x="3824260" y="4539316"/>
                  <a:pt x="3824188" y="4528022"/>
                  <a:pt x="3689210" y="4541520"/>
                </a:cubicBezTo>
                <a:cubicBezTo>
                  <a:pt x="3557130" y="4531360"/>
                  <a:pt x="3424351" y="4527992"/>
                  <a:pt x="3292970" y="4511040"/>
                </a:cubicBezTo>
                <a:cubicBezTo>
                  <a:pt x="3265838" y="4507539"/>
                  <a:pt x="3241675" y="4491880"/>
                  <a:pt x="3216770" y="4480560"/>
                </a:cubicBezTo>
                <a:cubicBezTo>
                  <a:pt x="3071283" y="4414430"/>
                  <a:pt x="3176363" y="4451851"/>
                  <a:pt x="3079610" y="4419600"/>
                </a:cubicBezTo>
                <a:cubicBezTo>
                  <a:pt x="3054210" y="4399280"/>
                  <a:pt x="3029432" y="4378157"/>
                  <a:pt x="3003410" y="4358640"/>
                </a:cubicBezTo>
                <a:cubicBezTo>
                  <a:pt x="2953843" y="4321465"/>
                  <a:pt x="2939163" y="4326607"/>
                  <a:pt x="2896730" y="4267200"/>
                </a:cubicBezTo>
                <a:cubicBezTo>
                  <a:pt x="2862296" y="4218992"/>
                  <a:pt x="2805290" y="4114800"/>
                  <a:pt x="2805290" y="4114800"/>
                </a:cubicBezTo>
                <a:cubicBezTo>
                  <a:pt x="2793427" y="4008032"/>
                  <a:pt x="2793052" y="3981971"/>
                  <a:pt x="2774810" y="3886200"/>
                </a:cubicBezTo>
                <a:cubicBezTo>
                  <a:pt x="2760270" y="3809863"/>
                  <a:pt x="2750438" y="3732319"/>
                  <a:pt x="2729090" y="3657600"/>
                </a:cubicBezTo>
                <a:cubicBezTo>
                  <a:pt x="2718930" y="3622040"/>
                  <a:pt x="2706926" y="3586956"/>
                  <a:pt x="2698610" y="3550920"/>
                </a:cubicBezTo>
                <a:cubicBezTo>
                  <a:pt x="2690680" y="3516559"/>
                  <a:pt x="2672377" y="3382528"/>
                  <a:pt x="2668130" y="3352800"/>
                </a:cubicBezTo>
                <a:cubicBezTo>
                  <a:pt x="2673210" y="3246120"/>
                  <a:pt x="2670645" y="3138800"/>
                  <a:pt x="2683370" y="3032760"/>
                </a:cubicBezTo>
                <a:cubicBezTo>
                  <a:pt x="2686077" y="3010203"/>
                  <a:pt x="2697786" y="2987864"/>
                  <a:pt x="2713850" y="2971800"/>
                </a:cubicBezTo>
                <a:cubicBezTo>
                  <a:pt x="2744750" y="2940900"/>
                  <a:pt x="2782166" y="2916526"/>
                  <a:pt x="2820530" y="2895600"/>
                </a:cubicBezTo>
                <a:cubicBezTo>
                  <a:pt x="2838918" y="2885570"/>
                  <a:pt x="2861170" y="2885440"/>
                  <a:pt x="2881490" y="2880360"/>
                </a:cubicBezTo>
                <a:cubicBezTo>
                  <a:pt x="2937370" y="2885440"/>
                  <a:pt x="2993020" y="2895600"/>
                  <a:pt x="3049130" y="2895600"/>
                </a:cubicBezTo>
                <a:cubicBezTo>
                  <a:pt x="3080030" y="2895600"/>
                  <a:pt x="3128805" y="2908933"/>
                  <a:pt x="3140570" y="2880360"/>
                </a:cubicBezTo>
                <a:cubicBezTo>
                  <a:pt x="3171578" y="2805056"/>
                  <a:pt x="3147707" y="2717554"/>
                  <a:pt x="3155810" y="2636520"/>
                </a:cubicBezTo>
                <a:cubicBezTo>
                  <a:pt x="3157894" y="2615679"/>
                  <a:pt x="3165970" y="2595880"/>
                  <a:pt x="3171050" y="2575560"/>
                </a:cubicBezTo>
                <a:cubicBezTo>
                  <a:pt x="3188699" y="2416716"/>
                  <a:pt x="3204179" y="2346292"/>
                  <a:pt x="3171050" y="2164080"/>
                </a:cubicBezTo>
                <a:cubicBezTo>
                  <a:pt x="3166506" y="2139090"/>
                  <a:pt x="3140093" y="2123789"/>
                  <a:pt x="3125330" y="2103120"/>
                </a:cubicBezTo>
                <a:cubicBezTo>
                  <a:pt x="3114684" y="2088215"/>
                  <a:pt x="3109153" y="2068842"/>
                  <a:pt x="3094850" y="2057400"/>
                </a:cubicBezTo>
                <a:cubicBezTo>
                  <a:pt x="3082306" y="2047365"/>
                  <a:pt x="3063895" y="2048488"/>
                  <a:pt x="3049130" y="2042160"/>
                </a:cubicBezTo>
                <a:cubicBezTo>
                  <a:pt x="3028248" y="2033211"/>
                  <a:pt x="3008490" y="2021840"/>
                  <a:pt x="2988170" y="2011680"/>
                </a:cubicBezTo>
                <a:cubicBezTo>
                  <a:pt x="2927210" y="2016760"/>
                  <a:pt x="2865629" y="2016864"/>
                  <a:pt x="2805290" y="2026920"/>
                </a:cubicBezTo>
                <a:cubicBezTo>
                  <a:pt x="2711760" y="2042508"/>
                  <a:pt x="2717419" y="2063235"/>
                  <a:pt x="2637650" y="2103120"/>
                </a:cubicBezTo>
                <a:cubicBezTo>
                  <a:pt x="2623282" y="2110304"/>
                  <a:pt x="2606695" y="2112032"/>
                  <a:pt x="2591930" y="2118360"/>
                </a:cubicBezTo>
                <a:cubicBezTo>
                  <a:pt x="2460105" y="2174856"/>
                  <a:pt x="2592472" y="2128339"/>
                  <a:pt x="2485250" y="2164080"/>
                </a:cubicBezTo>
                <a:cubicBezTo>
                  <a:pt x="2464930" y="2179320"/>
                  <a:pt x="2446589" y="2197637"/>
                  <a:pt x="2424290" y="2209800"/>
                </a:cubicBezTo>
                <a:cubicBezTo>
                  <a:pt x="2390326" y="2228326"/>
                  <a:pt x="2353531" y="2241152"/>
                  <a:pt x="2317610" y="2255520"/>
                </a:cubicBezTo>
                <a:cubicBezTo>
                  <a:pt x="2290407" y="2266401"/>
                  <a:pt x="2237424" y="2281183"/>
                  <a:pt x="2210930" y="2286000"/>
                </a:cubicBezTo>
                <a:cubicBezTo>
                  <a:pt x="2175588" y="2292426"/>
                  <a:pt x="2139682" y="2295335"/>
                  <a:pt x="2104250" y="2301240"/>
                </a:cubicBezTo>
                <a:cubicBezTo>
                  <a:pt x="1992706" y="2319831"/>
                  <a:pt x="2064774" y="2308165"/>
                  <a:pt x="1982330" y="2331720"/>
                </a:cubicBezTo>
                <a:cubicBezTo>
                  <a:pt x="1932111" y="2346068"/>
                  <a:pt x="1897548" y="2351724"/>
                  <a:pt x="1845170" y="2362200"/>
                </a:cubicBezTo>
                <a:cubicBezTo>
                  <a:pt x="1758810" y="2357120"/>
                  <a:pt x="1672170" y="2355568"/>
                  <a:pt x="1586090" y="2346960"/>
                </a:cubicBezTo>
                <a:cubicBezTo>
                  <a:pt x="1570105" y="2345362"/>
                  <a:pt x="1555816" y="2336133"/>
                  <a:pt x="1540370" y="2331720"/>
                </a:cubicBezTo>
                <a:cubicBezTo>
                  <a:pt x="1520231" y="2325966"/>
                  <a:pt x="1499730" y="2321560"/>
                  <a:pt x="1479410" y="2316480"/>
                </a:cubicBezTo>
                <a:cubicBezTo>
                  <a:pt x="1516191" y="2500385"/>
                  <a:pt x="1493507" y="2419732"/>
                  <a:pt x="1540370" y="2560320"/>
                </a:cubicBezTo>
                <a:cubicBezTo>
                  <a:pt x="1535290" y="2794000"/>
                  <a:pt x="1533049" y="3027759"/>
                  <a:pt x="1525130" y="3261360"/>
                </a:cubicBezTo>
                <a:cubicBezTo>
                  <a:pt x="1522886" y="3327557"/>
                  <a:pt x="1516072" y="3393534"/>
                  <a:pt x="1509890" y="3459480"/>
                </a:cubicBezTo>
                <a:cubicBezTo>
                  <a:pt x="1493390" y="3635480"/>
                  <a:pt x="1493989" y="3691055"/>
                  <a:pt x="1464170" y="3825240"/>
                </a:cubicBezTo>
                <a:cubicBezTo>
                  <a:pt x="1459626" y="3845687"/>
                  <a:pt x="1455554" y="3866329"/>
                  <a:pt x="1448930" y="3886200"/>
                </a:cubicBezTo>
                <a:cubicBezTo>
                  <a:pt x="1440279" y="3912153"/>
                  <a:pt x="1427101" y="3936447"/>
                  <a:pt x="1418450" y="3962400"/>
                </a:cubicBezTo>
                <a:cubicBezTo>
                  <a:pt x="1403124" y="4008378"/>
                  <a:pt x="1378832" y="4113568"/>
                  <a:pt x="1357490" y="4160520"/>
                </a:cubicBezTo>
                <a:cubicBezTo>
                  <a:pt x="1345233" y="4187486"/>
                  <a:pt x="1325017" y="4210226"/>
                  <a:pt x="1311770" y="4236720"/>
                </a:cubicBezTo>
                <a:cubicBezTo>
                  <a:pt x="1299536" y="4261189"/>
                  <a:pt x="1295789" y="4289722"/>
                  <a:pt x="1281290" y="4312920"/>
                </a:cubicBezTo>
                <a:cubicBezTo>
                  <a:pt x="1269867" y="4331197"/>
                  <a:pt x="1248502" y="4341398"/>
                  <a:pt x="1235570" y="4358640"/>
                </a:cubicBezTo>
                <a:cubicBezTo>
                  <a:pt x="1221869" y="4376908"/>
                  <a:pt x="1180655" y="4455728"/>
                  <a:pt x="1159370" y="4480560"/>
                </a:cubicBezTo>
                <a:cubicBezTo>
                  <a:pt x="1120973" y="4525357"/>
                  <a:pt x="1018014" y="4616350"/>
                  <a:pt x="976490" y="4632960"/>
                </a:cubicBezTo>
                <a:cubicBezTo>
                  <a:pt x="951090" y="4643120"/>
                  <a:pt x="924759" y="4651206"/>
                  <a:pt x="900290" y="4663440"/>
                </a:cubicBezTo>
                <a:cubicBezTo>
                  <a:pt x="795044" y="4716063"/>
                  <a:pt x="920481" y="4677442"/>
                  <a:pt x="793610" y="4709160"/>
                </a:cubicBezTo>
                <a:cubicBezTo>
                  <a:pt x="737730" y="4704080"/>
                  <a:pt x="681588" y="4701336"/>
                  <a:pt x="625970" y="4693920"/>
                </a:cubicBezTo>
                <a:cubicBezTo>
                  <a:pt x="605208" y="4691152"/>
                  <a:pt x="582169" y="4690691"/>
                  <a:pt x="565010" y="4678680"/>
                </a:cubicBezTo>
                <a:cubicBezTo>
                  <a:pt x="529697" y="4653961"/>
                  <a:pt x="473570" y="4587240"/>
                  <a:pt x="473570" y="4587240"/>
                </a:cubicBezTo>
                <a:cubicBezTo>
                  <a:pt x="468490" y="4566920"/>
                  <a:pt x="464084" y="4546419"/>
                  <a:pt x="458330" y="4526280"/>
                </a:cubicBezTo>
                <a:cubicBezTo>
                  <a:pt x="453917" y="4510834"/>
                  <a:pt x="446240" y="4496312"/>
                  <a:pt x="443090" y="4480560"/>
                </a:cubicBezTo>
                <a:cubicBezTo>
                  <a:pt x="441097" y="4470597"/>
                  <a:pt x="443090" y="4460240"/>
                  <a:pt x="443090" y="4450080"/>
                </a:cubicBezTo>
              </a:path>
            </a:pathLst>
          </a:custGeom>
          <a:noFill/>
          <a:ln w="12700" cap="flat">
            <a:solidFill>
              <a:srgbClr val="002060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91439" tIns="45719" rIns="91439" bIns="45719" numCol="1" spcCol="38100" rtlCol="0" anchor="t">
            <a:noAutofit/>
          </a:bodyPr>
          <a:lstStyle/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</a:endParaRPr>
          </a:p>
        </p:txBody>
      </p:sp>
      <p:sp>
        <p:nvSpPr>
          <p:cNvPr id="27" name="M Kraft…">
            <a:extLst>
              <a:ext uri="{FF2B5EF4-FFF2-40B4-BE49-F238E27FC236}">
                <a16:creationId xmlns:a16="http://schemas.microsoft.com/office/drawing/2014/main" id="{66E4B7C2-BE7D-D871-0BED-0C0D05C60423}"/>
              </a:ext>
            </a:extLst>
          </p:cNvPr>
          <p:cNvSpPr txBox="1"/>
          <p:nvPr/>
        </p:nvSpPr>
        <p:spPr>
          <a:xfrm>
            <a:off x="6519337" y="8554010"/>
            <a:ext cx="3554051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PLANNING:</a:t>
            </a:r>
          </a:p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COLONIC CANCER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153099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B5A0C9-BAD1-D02A-88BA-32F2BE7AA7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F3E9334D-6C1A-FF04-0064-C79C975DD305}"/>
              </a:ext>
            </a:extLst>
          </p:cNvPr>
          <p:cNvSpPr txBox="1"/>
          <p:nvPr/>
        </p:nvSpPr>
        <p:spPr>
          <a:xfrm>
            <a:off x="3749831" y="1208232"/>
            <a:ext cx="984059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LOCALLY ADVANCED COLONIC CANCER</a:t>
            </a:r>
          </a:p>
        </p:txBody>
      </p:sp>
      <p:pic>
        <p:nvPicPr>
          <p:cNvPr id="2" name="Picture 7">
            <a:extLst>
              <a:ext uri="{FF2B5EF4-FFF2-40B4-BE49-F238E27FC236}">
                <a16:creationId xmlns:a16="http://schemas.microsoft.com/office/drawing/2014/main" id="{AFBB9F6C-9E22-90E9-DA73-C543B2090B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873" y="3054972"/>
            <a:ext cx="6580435" cy="3513468"/>
          </a:xfrm>
          <a:prstGeom prst="rect">
            <a:avLst/>
          </a:prstGeom>
        </p:spPr>
      </p:pic>
      <p:pic>
        <p:nvPicPr>
          <p:cNvPr id="3" name="Picture 10">
            <a:extLst>
              <a:ext uri="{FF2B5EF4-FFF2-40B4-BE49-F238E27FC236}">
                <a16:creationId xmlns:a16="http://schemas.microsoft.com/office/drawing/2014/main" id="{9DD7EF92-ECF0-71C2-1CD1-A41ACD36FD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1432" y="2460485"/>
            <a:ext cx="10163528" cy="6984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614037"/>
      </p:ext>
    </p:extLst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D0FEE5-74B8-D9C5-777E-89F0CE8E03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30B371A2-A5B9-1976-9B5A-6773569E7BAE}"/>
              </a:ext>
            </a:extLst>
          </p:cNvPr>
          <p:cNvSpPr txBox="1"/>
          <p:nvPr/>
        </p:nvSpPr>
        <p:spPr>
          <a:xfrm>
            <a:off x="3749831" y="1208232"/>
            <a:ext cx="9840597" cy="101566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LOCALLY ADVANCED COLONIC CANCER</a:t>
            </a:r>
          </a:p>
          <a:p>
            <a:pPr algn="ctr"/>
            <a:r>
              <a:rPr lang="en-US" sz="2800" b="1" dirty="0">
                <a:solidFill>
                  <a:srgbClr val="C00000"/>
                </a:solidFill>
                <a:latin typeface="+mj-lt"/>
              </a:rPr>
              <a:t>RETROPERITONEAL MARGIN</a:t>
            </a:r>
            <a:endParaRPr lang="en-US" sz="3200" b="1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4" name="VIDEO 2">
            <a:hlinkClick r:id="" action="ppaction://media"/>
            <a:extLst>
              <a:ext uri="{FF2B5EF4-FFF2-40B4-BE49-F238E27FC236}">
                <a16:creationId xmlns:a16="http://schemas.microsoft.com/office/drawing/2014/main" id="{84968567-612B-686B-4937-53B1E68F172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45167" y="2223895"/>
            <a:ext cx="12646168" cy="7113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10192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0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D0FEE5-74B8-D9C5-777E-89F0CE8E03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30B371A2-A5B9-1976-9B5A-6773569E7BAE}"/>
              </a:ext>
            </a:extLst>
          </p:cNvPr>
          <p:cNvSpPr txBox="1"/>
          <p:nvPr/>
        </p:nvSpPr>
        <p:spPr>
          <a:xfrm>
            <a:off x="3749831" y="1208232"/>
            <a:ext cx="9840597" cy="101566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LOCALLY ADVANCED COLONIC CANCER</a:t>
            </a:r>
          </a:p>
          <a:p>
            <a:pPr algn="ctr"/>
            <a:r>
              <a:rPr lang="en-US" sz="2800" b="1" dirty="0">
                <a:solidFill>
                  <a:srgbClr val="C00000"/>
                </a:solidFill>
                <a:latin typeface="+mj-lt"/>
              </a:rPr>
              <a:t>RETROPERITONEAL MARGIN</a:t>
            </a:r>
            <a:endParaRPr lang="en-US" sz="3200" b="1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2" name="VIDEO 2.2.mp4">
            <a:hlinkClick r:id="" action="ppaction://media"/>
            <a:extLst>
              <a:ext uri="{FF2B5EF4-FFF2-40B4-BE49-F238E27FC236}">
                <a16:creationId xmlns:a16="http://schemas.microsoft.com/office/drawing/2014/main" id="{3F39516A-1D26-C217-B89F-D288B8CBBA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2114" y="2801966"/>
            <a:ext cx="9814171" cy="5555191"/>
          </a:xfrm>
          <a:prstGeom prst="rect">
            <a:avLst/>
          </a:prstGeom>
        </p:spPr>
      </p:pic>
      <p:pic>
        <p:nvPicPr>
          <p:cNvPr id="3" name="Imagen 3">
            <a:extLst>
              <a:ext uri="{FF2B5EF4-FFF2-40B4-BE49-F238E27FC236}">
                <a16:creationId xmlns:a16="http://schemas.microsoft.com/office/drawing/2014/main" id="{16037EB4-0214-EF86-618D-0C9B51FB65D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73357" y="4160649"/>
            <a:ext cx="4327751" cy="3245813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4927572D-A2BD-403F-D4F5-EA0CD1DB096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94220" y="3820379"/>
            <a:ext cx="2409138" cy="3853543"/>
          </a:xfrm>
          <a:prstGeom prst="rect">
            <a:avLst/>
          </a:prstGeom>
          <a:effectLst>
            <a:softEdge rad="101600"/>
          </a:effectLst>
        </p:spPr>
      </p:pic>
      <p:cxnSp>
        <p:nvCxnSpPr>
          <p:cNvPr id="10" name="Conector recto de flecha 12">
            <a:extLst>
              <a:ext uri="{FF2B5EF4-FFF2-40B4-BE49-F238E27FC236}">
                <a16:creationId xmlns:a16="http://schemas.microsoft.com/office/drawing/2014/main" id="{6950E2DB-0C3D-9B3F-F888-CF03E9BEBEF5}"/>
              </a:ext>
            </a:extLst>
          </p:cNvPr>
          <p:cNvCxnSpPr/>
          <p:nvPr/>
        </p:nvCxnSpPr>
        <p:spPr>
          <a:xfrm>
            <a:off x="15835301" y="4876800"/>
            <a:ext cx="0" cy="2704789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uadroTexto 13">
            <a:extLst>
              <a:ext uri="{FF2B5EF4-FFF2-40B4-BE49-F238E27FC236}">
                <a16:creationId xmlns:a16="http://schemas.microsoft.com/office/drawing/2014/main" id="{196519E2-C740-BC79-B618-DB3D7AB09029}"/>
              </a:ext>
            </a:extLst>
          </p:cNvPr>
          <p:cNvSpPr txBox="1"/>
          <p:nvPr/>
        </p:nvSpPr>
        <p:spPr>
          <a:xfrm>
            <a:off x="15727797" y="5747149"/>
            <a:ext cx="10326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2800" b="1" dirty="0">
                <a:solidFill>
                  <a:prstClr val="black"/>
                </a:solidFill>
              </a:rPr>
              <a:t>9 mm</a:t>
            </a:r>
          </a:p>
        </p:txBody>
      </p:sp>
      <p:sp>
        <p:nvSpPr>
          <p:cNvPr id="13" name="CuadroTexto 17">
            <a:extLst>
              <a:ext uri="{FF2B5EF4-FFF2-40B4-BE49-F238E27FC236}">
                <a16:creationId xmlns:a16="http://schemas.microsoft.com/office/drawing/2014/main" id="{B5EB1FB8-1CA7-2A4D-765B-18AEA582AD59}"/>
              </a:ext>
            </a:extLst>
          </p:cNvPr>
          <p:cNvSpPr txBox="1"/>
          <p:nvPr/>
        </p:nvSpPr>
        <p:spPr>
          <a:xfrm>
            <a:off x="14306767" y="4621221"/>
            <a:ext cx="802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b="1" dirty="0">
                <a:solidFill>
                  <a:srgbClr val="F759CF"/>
                </a:solidFill>
              </a:rPr>
              <a:t>Tumor</a:t>
            </a:r>
          </a:p>
        </p:txBody>
      </p:sp>
      <p:sp>
        <p:nvSpPr>
          <p:cNvPr id="14" name="CuadroTexto 11">
            <a:extLst>
              <a:ext uri="{FF2B5EF4-FFF2-40B4-BE49-F238E27FC236}">
                <a16:creationId xmlns:a16="http://schemas.microsoft.com/office/drawing/2014/main" id="{B936300E-A2EE-A737-5A64-39276C323A65}"/>
              </a:ext>
            </a:extLst>
          </p:cNvPr>
          <p:cNvSpPr txBox="1"/>
          <p:nvPr/>
        </p:nvSpPr>
        <p:spPr>
          <a:xfrm>
            <a:off x="13848539" y="7778522"/>
            <a:ext cx="28552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2400" b="1" dirty="0">
                <a:solidFill>
                  <a:prstClr val="black"/>
                </a:solidFill>
              </a:rPr>
              <a:t>Free retroperitoneal </a:t>
            </a:r>
          </a:p>
          <a:p>
            <a:r>
              <a:rPr lang="es-ES_tradnl" sz="2400" b="1" dirty="0" err="1">
                <a:solidFill>
                  <a:prstClr val="black"/>
                </a:solidFill>
              </a:rPr>
              <a:t>resection</a:t>
            </a:r>
            <a:r>
              <a:rPr lang="es-ES_tradnl" sz="2400" b="1" dirty="0">
                <a:solidFill>
                  <a:prstClr val="black"/>
                </a:solidFill>
              </a:rPr>
              <a:t> </a:t>
            </a:r>
            <a:r>
              <a:rPr lang="es-ES_tradnl" sz="2400" b="1" dirty="0" err="1">
                <a:solidFill>
                  <a:prstClr val="black"/>
                </a:solidFill>
              </a:rPr>
              <a:t>margin</a:t>
            </a:r>
            <a:endParaRPr lang="es-ES_tradnl" sz="2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5754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2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D0FEE5-74B8-D9C5-777E-89F0CE8E03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30B371A2-A5B9-1976-9B5A-6773569E7BAE}"/>
              </a:ext>
            </a:extLst>
          </p:cNvPr>
          <p:cNvSpPr txBox="1"/>
          <p:nvPr/>
        </p:nvSpPr>
        <p:spPr>
          <a:xfrm>
            <a:off x="3749831" y="1208232"/>
            <a:ext cx="9840597" cy="101566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LOCALLY ADVANCED COLONIC CANCER</a:t>
            </a:r>
          </a:p>
          <a:p>
            <a:pPr algn="ctr"/>
            <a:r>
              <a:rPr lang="en-US" sz="2800" b="1" dirty="0">
                <a:solidFill>
                  <a:srgbClr val="C00000"/>
                </a:solidFill>
                <a:latin typeface="+mj-lt"/>
              </a:rPr>
              <a:t>RETROPERITONEAL MARGIN</a:t>
            </a:r>
            <a:endParaRPr lang="en-US" sz="3200" b="1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38" name="Imagen 16" descr="Un dibujo de una persona&#10;&#10;Descripción generada automáticamente con confianza media">
            <a:extLst>
              <a:ext uri="{FF2B5EF4-FFF2-40B4-BE49-F238E27FC236}">
                <a16:creationId xmlns:a16="http://schemas.microsoft.com/office/drawing/2014/main" id="{B8D1E85C-59DB-D855-3D6F-E717CCB5D7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1952" y="4872365"/>
            <a:ext cx="8037448" cy="4256395"/>
          </a:xfrm>
          <a:prstGeom prst="rect">
            <a:avLst/>
          </a:prstGeom>
        </p:spPr>
      </p:pic>
      <p:sp>
        <p:nvSpPr>
          <p:cNvPr id="39" name="Forma libre 18">
            <a:extLst>
              <a:ext uri="{FF2B5EF4-FFF2-40B4-BE49-F238E27FC236}">
                <a16:creationId xmlns:a16="http://schemas.microsoft.com/office/drawing/2014/main" id="{0A90AD41-D751-9F90-9DA3-A9BBD40552E8}"/>
              </a:ext>
            </a:extLst>
          </p:cNvPr>
          <p:cNvSpPr/>
          <p:nvPr/>
        </p:nvSpPr>
        <p:spPr>
          <a:xfrm>
            <a:off x="8561842" y="7887400"/>
            <a:ext cx="4155938" cy="1241359"/>
          </a:xfrm>
          <a:custGeom>
            <a:avLst/>
            <a:gdLst>
              <a:gd name="connsiteX0" fmla="*/ 0 w 2798396"/>
              <a:gd name="connsiteY0" fmla="*/ 213799 h 757138"/>
              <a:gd name="connsiteX1" fmla="*/ 92765 w 2798396"/>
              <a:gd name="connsiteY1" fmla="*/ 227051 h 757138"/>
              <a:gd name="connsiteX2" fmla="*/ 477078 w 2798396"/>
              <a:gd name="connsiteY2" fmla="*/ 200547 h 757138"/>
              <a:gd name="connsiteX3" fmla="*/ 516835 w 2798396"/>
              <a:gd name="connsiteY3" fmla="*/ 187295 h 757138"/>
              <a:gd name="connsiteX4" fmla="*/ 583095 w 2798396"/>
              <a:gd name="connsiteY4" fmla="*/ 174042 h 757138"/>
              <a:gd name="connsiteX5" fmla="*/ 622852 w 2798396"/>
              <a:gd name="connsiteY5" fmla="*/ 160790 h 757138"/>
              <a:gd name="connsiteX6" fmla="*/ 728869 w 2798396"/>
              <a:gd name="connsiteY6" fmla="*/ 134286 h 757138"/>
              <a:gd name="connsiteX7" fmla="*/ 808382 w 2798396"/>
              <a:gd name="connsiteY7" fmla="*/ 107781 h 757138"/>
              <a:gd name="connsiteX8" fmla="*/ 887895 w 2798396"/>
              <a:gd name="connsiteY8" fmla="*/ 68025 h 757138"/>
              <a:gd name="connsiteX9" fmla="*/ 980661 w 2798396"/>
              <a:gd name="connsiteY9" fmla="*/ 54773 h 757138"/>
              <a:gd name="connsiteX10" fmla="*/ 1033669 w 2798396"/>
              <a:gd name="connsiteY10" fmla="*/ 41521 h 757138"/>
              <a:gd name="connsiteX11" fmla="*/ 1152939 w 2798396"/>
              <a:gd name="connsiteY11" fmla="*/ 15016 h 757138"/>
              <a:gd name="connsiteX12" fmla="*/ 1364974 w 2798396"/>
              <a:gd name="connsiteY12" fmla="*/ 28268 h 757138"/>
              <a:gd name="connsiteX13" fmla="*/ 1404730 w 2798396"/>
              <a:gd name="connsiteY13" fmla="*/ 41521 h 757138"/>
              <a:gd name="connsiteX14" fmla="*/ 1603513 w 2798396"/>
              <a:gd name="connsiteY14" fmla="*/ 28268 h 757138"/>
              <a:gd name="connsiteX15" fmla="*/ 1828800 w 2798396"/>
              <a:gd name="connsiteY15" fmla="*/ 15016 h 757138"/>
              <a:gd name="connsiteX16" fmla="*/ 1948069 w 2798396"/>
              <a:gd name="connsiteY16" fmla="*/ 68025 h 757138"/>
              <a:gd name="connsiteX17" fmla="*/ 2001078 w 2798396"/>
              <a:gd name="connsiteY17" fmla="*/ 121034 h 757138"/>
              <a:gd name="connsiteX18" fmla="*/ 2080591 w 2798396"/>
              <a:gd name="connsiteY18" fmla="*/ 174042 h 757138"/>
              <a:gd name="connsiteX19" fmla="*/ 2146852 w 2798396"/>
              <a:gd name="connsiteY19" fmla="*/ 227051 h 757138"/>
              <a:gd name="connsiteX20" fmla="*/ 2186609 w 2798396"/>
              <a:gd name="connsiteY20" fmla="*/ 240303 h 757138"/>
              <a:gd name="connsiteX21" fmla="*/ 2252869 w 2798396"/>
              <a:gd name="connsiteY21" fmla="*/ 293312 h 757138"/>
              <a:gd name="connsiteX22" fmla="*/ 2345635 w 2798396"/>
              <a:gd name="connsiteY22" fmla="*/ 359573 h 757138"/>
              <a:gd name="connsiteX23" fmla="*/ 2385391 w 2798396"/>
              <a:gd name="connsiteY23" fmla="*/ 386077 h 757138"/>
              <a:gd name="connsiteX24" fmla="*/ 2544417 w 2798396"/>
              <a:gd name="connsiteY24" fmla="*/ 412581 h 757138"/>
              <a:gd name="connsiteX25" fmla="*/ 2610678 w 2798396"/>
              <a:gd name="connsiteY25" fmla="*/ 465590 h 757138"/>
              <a:gd name="connsiteX26" fmla="*/ 2663687 w 2798396"/>
              <a:gd name="connsiteY26" fmla="*/ 518599 h 757138"/>
              <a:gd name="connsiteX27" fmla="*/ 2676939 w 2798396"/>
              <a:gd name="connsiteY27" fmla="*/ 558355 h 757138"/>
              <a:gd name="connsiteX28" fmla="*/ 2729948 w 2798396"/>
              <a:gd name="connsiteY28" fmla="*/ 611364 h 757138"/>
              <a:gd name="connsiteX29" fmla="*/ 2769704 w 2798396"/>
              <a:gd name="connsiteY29" fmla="*/ 690877 h 757138"/>
              <a:gd name="connsiteX30" fmla="*/ 2796209 w 2798396"/>
              <a:gd name="connsiteY30" fmla="*/ 717381 h 757138"/>
              <a:gd name="connsiteX31" fmla="*/ 2796209 w 2798396"/>
              <a:gd name="connsiteY31" fmla="*/ 757138 h 757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798396" h="757138">
                <a:moveTo>
                  <a:pt x="0" y="213799"/>
                </a:moveTo>
                <a:cubicBezTo>
                  <a:pt x="30922" y="218216"/>
                  <a:pt x="61529" y="227051"/>
                  <a:pt x="92765" y="227051"/>
                </a:cubicBezTo>
                <a:cubicBezTo>
                  <a:pt x="189376" y="227051"/>
                  <a:pt x="359353" y="226708"/>
                  <a:pt x="477078" y="200547"/>
                </a:cubicBezTo>
                <a:cubicBezTo>
                  <a:pt x="490715" y="197517"/>
                  <a:pt x="503283" y="190683"/>
                  <a:pt x="516835" y="187295"/>
                </a:cubicBezTo>
                <a:cubicBezTo>
                  <a:pt x="538687" y="181832"/>
                  <a:pt x="561243" y="179505"/>
                  <a:pt x="583095" y="174042"/>
                </a:cubicBezTo>
                <a:cubicBezTo>
                  <a:pt x="596647" y="170654"/>
                  <a:pt x="609375" y="164465"/>
                  <a:pt x="622852" y="160790"/>
                </a:cubicBezTo>
                <a:cubicBezTo>
                  <a:pt x="657995" y="151206"/>
                  <a:pt x="694312" y="145805"/>
                  <a:pt x="728869" y="134286"/>
                </a:cubicBezTo>
                <a:cubicBezTo>
                  <a:pt x="755373" y="125451"/>
                  <a:pt x="785136" y="123278"/>
                  <a:pt x="808382" y="107781"/>
                </a:cubicBezTo>
                <a:cubicBezTo>
                  <a:pt x="841887" y="85445"/>
                  <a:pt x="848706" y="75863"/>
                  <a:pt x="887895" y="68025"/>
                </a:cubicBezTo>
                <a:cubicBezTo>
                  <a:pt x="918524" y="61899"/>
                  <a:pt x="949929" y="60361"/>
                  <a:pt x="980661" y="54773"/>
                </a:cubicBezTo>
                <a:cubicBezTo>
                  <a:pt x="998580" y="51515"/>
                  <a:pt x="1015810" y="45093"/>
                  <a:pt x="1033669" y="41521"/>
                </a:cubicBezTo>
                <a:cubicBezTo>
                  <a:pt x="1150283" y="18197"/>
                  <a:pt x="1075566" y="40806"/>
                  <a:pt x="1152939" y="15016"/>
                </a:cubicBezTo>
                <a:cubicBezTo>
                  <a:pt x="1223617" y="19433"/>
                  <a:pt x="1294547" y="20854"/>
                  <a:pt x="1364974" y="28268"/>
                </a:cubicBezTo>
                <a:cubicBezTo>
                  <a:pt x="1378866" y="29730"/>
                  <a:pt x="1390761" y="41521"/>
                  <a:pt x="1404730" y="41521"/>
                </a:cubicBezTo>
                <a:cubicBezTo>
                  <a:pt x="1471138" y="41521"/>
                  <a:pt x="1537252" y="32686"/>
                  <a:pt x="1603513" y="28268"/>
                </a:cubicBezTo>
                <a:cubicBezTo>
                  <a:pt x="1729314" y="-13665"/>
                  <a:pt x="1655203" y="-765"/>
                  <a:pt x="1828800" y="15016"/>
                </a:cubicBezTo>
                <a:cubicBezTo>
                  <a:pt x="1883235" y="33161"/>
                  <a:pt x="1907977" y="33661"/>
                  <a:pt x="1948069" y="68025"/>
                </a:cubicBezTo>
                <a:cubicBezTo>
                  <a:pt x="1967042" y="84287"/>
                  <a:pt x="1980286" y="107173"/>
                  <a:pt x="2001078" y="121034"/>
                </a:cubicBezTo>
                <a:cubicBezTo>
                  <a:pt x="2027582" y="138703"/>
                  <a:pt x="2058067" y="151517"/>
                  <a:pt x="2080591" y="174042"/>
                </a:cubicBezTo>
                <a:cubicBezTo>
                  <a:pt x="2105244" y="198696"/>
                  <a:pt x="2113415" y="210333"/>
                  <a:pt x="2146852" y="227051"/>
                </a:cubicBezTo>
                <a:cubicBezTo>
                  <a:pt x="2159346" y="233298"/>
                  <a:pt x="2173357" y="235886"/>
                  <a:pt x="2186609" y="240303"/>
                </a:cubicBezTo>
                <a:cubicBezTo>
                  <a:pt x="2276819" y="330517"/>
                  <a:pt x="2135864" y="193022"/>
                  <a:pt x="2252869" y="293312"/>
                </a:cubicBezTo>
                <a:cubicBezTo>
                  <a:pt x="2332906" y="361915"/>
                  <a:pt x="2272584" y="335223"/>
                  <a:pt x="2345635" y="359573"/>
                </a:cubicBezTo>
                <a:cubicBezTo>
                  <a:pt x="2358887" y="368408"/>
                  <a:pt x="2371145" y="378954"/>
                  <a:pt x="2385391" y="386077"/>
                </a:cubicBezTo>
                <a:cubicBezTo>
                  <a:pt x="2429793" y="408278"/>
                  <a:pt x="2506629" y="408382"/>
                  <a:pt x="2544417" y="412581"/>
                </a:cubicBezTo>
                <a:cubicBezTo>
                  <a:pt x="2611301" y="434877"/>
                  <a:pt x="2562724" y="409643"/>
                  <a:pt x="2610678" y="465590"/>
                </a:cubicBezTo>
                <a:cubicBezTo>
                  <a:pt x="2626940" y="484563"/>
                  <a:pt x="2663687" y="518599"/>
                  <a:pt x="2663687" y="518599"/>
                </a:cubicBezTo>
                <a:cubicBezTo>
                  <a:pt x="2668104" y="531851"/>
                  <a:pt x="2668820" y="546988"/>
                  <a:pt x="2676939" y="558355"/>
                </a:cubicBezTo>
                <a:cubicBezTo>
                  <a:pt x="2691463" y="578689"/>
                  <a:pt x="2729948" y="611364"/>
                  <a:pt x="2729948" y="611364"/>
                </a:cubicBezTo>
                <a:cubicBezTo>
                  <a:pt x="2743945" y="653355"/>
                  <a:pt x="2740345" y="654179"/>
                  <a:pt x="2769704" y="690877"/>
                </a:cubicBezTo>
                <a:cubicBezTo>
                  <a:pt x="2777509" y="700633"/>
                  <a:pt x="2791569" y="705780"/>
                  <a:pt x="2796209" y="717381"/>
                </a:cubicBezTo>
                <a:cubicBezTo>
                  <a:pt x="2801131" y="729685"/>
                  <a:pt x="2796209" y="743886"/>
                  <a:pt x="2796209" y="757138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0" name="CuadroTexto 19">
            <a:extLst>
              <a:ext uri="{FF2B5EF4-FFF2-40B4-BE49-F238E27FC236}">
                <a16:creationId xmlns:a16="http://schemas.microsoft.com/office/drawing/2014/main" id="{6BEA7817-9437-B7EB-8742-738129065926}"/>
              </a:ext>
            </a:extLst>
          </p:cNvPr>
          <p:cNvSpPr txBox="1"/>
          <p:nvPr/>
        </p:nvSpPr>
        <p:spPr>
          <a:xfrm>
            <a:off x="14647832" y="5534691"/>
            <a:ext cx="1098379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dirty="0">
                <a:solidFill>
                  <a:srgbClr val="FF0000"/>
                </a:solidFill>
              </a:rPr>
              <a:t>CME</a:t>
            </a:r>
          </a:p>
        </p:txBody>
      </p:sp>
      <p:sp>
        <p:nvSpPr>
          <p:cNvPr id="41" name="Forma libre 21">
            <a:extLst>
              <a:ext uri="{FF2B5EF4-FFF2-40B4-BE49-F238E27FC236}">
                <a16:creationId xmlns:a16="http://schemas.microsoft.com/office/drawing/2014/main" id="{9E4B0827-A4E0-A4AD-2EF1-4D7D945A92FA}"/>
              </a:ext>
            </a:extLst>
          </p:cNvPr>
          <p:cNvSpPr/>
          <p:nvPr/>
        </p:nvSpPr>
        <p:spPr>
          <a:xfrm>
            <a:off x="8637791" y="8880931"/>
            <a:ext cx="3230533" cy="285834"/>
          </a:xfrm>
          <a:custGeom>
            <a:avLst/>
            <a:gdLst>
              <a:gd name="connsiteX0" fmla="*/ 0 w 2544418"/>
              <a:gd name="connsiteY0" fmla="*/ 185530 h 198957"/>
              <a:gd name="connsiteX1" fmla="*/ 291548 w 2544418"/>
              <a:gd name="connsiteY1" fmla="*/ 172278 h 198957"/>
              <a:gd name="connsiteX2" fmla="*/ 596348 w 2544418"/>
              <a:gd name="connsiteY2" fmla="*/ 159026 h 198957"/>
              <a:gd name="connsiteX3" fmla="*/ 649357 w 2544418"/>
              <a:gd name="connsiteY3" fmla="*/ 145774 h 198957"/>
              <a:gd name="connsiteX4" fmla="*/ 768626 w 2544418"/>
              <a:gd name="connsiteY4" fmla="*/ 119269 h 198957"/>
              <a:gd name="connsiteX5" fmla="*/ 848139 w 2544418"/>
              <a:gd name="connsiteY5" fmla="*/ 92765 h 198957"/>
              <a:gd name="connsiteX6" fmla="*/ 887896 w 2544418"/>
              <a:gd name="connsiteY6" fmla="*/ 79513 h 198957"/>
              <a:gd name="connsiteX7" fmla="*/ 967409 w 2544418"/>
              <a:gd name="connsiteY7" fmla="*/ 26504 h 198957"/>
              <a:gd name="connsiteX8" fmla="*/ 1046922 w 2544418"/>
              <a:gd name="connsiteY8" fmla="*/ 0 h 198957"/>
              <a:gd name="connsiteX9" fmla="*/ 1311965 w 2544418"/>
              <a:gd name="connsiteY9" fmla="*/ 13252 h 198957"/>
              <a:gd name="connsiteX10" fmla="*/ 1351722 w 2544418"/>
              <a:gd name="connsiteY10" fmla="*/ 26504 h 198957"/>
              <a:gd name="connsiteX11" fmla="*/ 1444487 w 2544418"/>
              <a:gd name="connsiteY11" fmla="*/ 39756 h 198957"/>
              <a:gd name="connsiteX12" fmla="*/ 1842052 w 2544418"/>
              <a:gd name="connsiteY12" fmla="*/ 53008 h 198957"/>
              <a:gd name="connsiteX13" fmla="*/ 1974574 w 2544418"/>
              <a:gd name="connsiteY13" fmla="*/ 132521 h 198957"/>
              <a:gd name="connsiteX14" fmla="*/ 2186609 w 2544418"/>
              <a:gd name="connsiteY14" fmla="*/ 145774 h 198957"/>
              <a:gd name="connsiteX15" fmla="*/ 2544418 w 2544418"/>
              <a:gd name="connsiteY15" fmla="*/ 159026 h 198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44418" h="198957">
                <a:moveTo>
                  <a:pt x="0" y="185530"/>
                </a:moveTo>
                <a:cubicBezTo>
                  <a:pt x="242252" y="215811"/>
                  <a:pt x="-59473" y="187540"/>
                  <a:pt x="291548" y="172278"/>
                </a:cubicBezTo>
                <a:lnTo>
                  <a:pt x="596348" y="159026"/>
                </a:lnTo>
                <a:cubicBezTo>
                  <a:pt x="614018" y="154609"/>
                  <a:pt x="631577" y="149725"/>
                  <a:pt x="649357" y="145774"/>
                </a:cubicBezTo>
                <a:cubicBezTo>
                  <a:pt x="697987" y="134967"/>
                  <a:pt x="722463" y="133118"/>
                  <a:pt x="768626" y="119269"/>
                </a:cubicBezTo>
                <a:cubicBezTo>
                  <a:pt x="795386" y="111241"/>
                  <a:pt x="821635" y="101600"/>
                  <a:pt x="848139" y="92765"/>
                </a:cubicBezTo>
                <a:lnTo>
                  <a:pt x="887896" y="79513"/>
                </a:lnTo>
                <a:cubicBezTo>
                  <a:pt x="914400" y="61843"/>
                  <a:pt x="937189" y="36577"/>
                  <a:pt x="967409" y="26504"/>
                </a:cubicBezTo>
                <a:lnTo>
                  <a:pt x="1046922" y="0"/>
                </a:lnTo>
                <a:cubicBezTo>
                  <a:pt x="1135270" y="4417"/>
                  <a:pt x="1223840" y="5589"/>
                  <a:pt x="1311965" y="13252"/>
                </a:cubicBezTo>
                <a:cubicBezTo>
                  <a:pt x="1325882" y="14462"/>
                  <a:pt x="1338024" y="23764"/>
                  <a:pt x="1351722" y="26504"/>
                </a:cubicBezTo>
                <a:cubicBezTo>
                  <a:pt x="1382351" y="32630"/>
                  <a:pt x="1413297" y="38070"/>
                  <a:pt x="1444487" y="39756"/>
                </a:cubicBezTo>
                <a:cubicBezTo>
                  <a:pt x="1576889" y="46913"/>
                  <a:pt x="1709530" y="48591"/>
                  <a:pt x="1842052" y="53008"/>
                </a:cubicBezTo>
                <a:cubicBezTo>
                  <a:pt x="1848982" y="57628"/>
                  <a:pt x="1948282" y="128577"/>
                  <a:pt x="1974574" y="132521"/>
                </a:cubicBezTo>
                <a:cubicBezTo>
                  <a:pt x="2044607" y="143026"/>
                  <a:pt x="2115873" y="142406"/>
                  <a:pt x="2186609" y="145774"/>
                </a:cubicBezTo>
                <a:cubicBezTo>
                  <a:pt x="2305825" y="151451"/>
                  <a:pt x="2425067" y="159026"/>
                  <a:pt x="2544418" y="159026"/>
                </a:cubicBezTo>
              </a:path>
            </a:pathLst>
          </a:custGeom>
          <a:noFill/>
          <a:ln w="317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2" name="CuadroTexto 22">
            <a:extLst>
              <a:ext uri="{FF2B5EF4-FFF2-40B4-BE49-F238E27FC236}">
                <a16:creationId xmlns:a16="http://schemas.microsoft.com/office/drawing/2014/main" id="{0A804371-0128-E2EA-FCB4-D469A641ADC1}"/>
              </a:ext>
            </a:extLst>
          </p:cNvPr>
          <p:cNvSpPr txBox="1"/>
          <p:nvPr/>
        </p:nvSpPr>
        <p:spPr>
          <a:xfrm>
            <a:off x="13824691" y="6383569"/>
            <a:ext cx="2744662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dirty="0" err="1">
                <a:solidFill>
                  <a:srgbClr val="00B050"/>
                </a:solidFill>
              </a:rPr>
              <a:t>Beyond</a:t>
            </a:r>
            <a:r>
              <a:rPr lang="es-ES" dirty="0">
                <a:solidFill>
                  <a:srgbClr val="00B050"/>
                </a:solidFill>
              </a:rPr>
              <a:t>-CME</a:t>
            </a:r>
          </a:p>
        </p:txBody>
      </p:sp>
      <p:sp>
        <p:nvSpPr>
          <p:cNvPr id="43" name="Forma libre 25">
            <a:extLst>
              <a:ext uri="{FF2B5EF4-FFF2-40B4-BE49-F238E27FC236}">
                <a16:creationId xmlns:a16="http://schemas.microsoft.com/office/drawing/2014/main" id="{8387D33E-26FB-2E8D-E6D7-AA33793611A8}"/>
              </a:ext>
            </a:extLst>
          </p:cNvPr>
          <p:cNvSpPr/>
          <p:nvPr/>
        </p:nvSpPr>
        <p:spPr>
          <a:xfrm>
            <a:off x="10701462" y="7317657"/>
            <a:ext cx="554435" cy="493733"/>
          </a:xfrm>
          <a:custGeom>
            <a:avLst/>
            <a:gdLst>
              <a:gd name="connsiteX0" fmla="*/ 11352 w 436682"/>
              <a:gd name="connsiteY0" fmla="*/ 55232 h 343667"/>
              <a:gd name="connsiteX1" fmla="*/ 5215 w 436682"/>
              <a:gd name="connsiteY1" fmla="*/ 98191 h 343667"/>
              <a:gd name="connsiteX2" fmla="*/ 42037 w 436682"/>
              <a:gd name="connsiteY2" fmla="*/ 171834 h 343667"/>
              <a:gd name="connsiteX3" fmla="*/ 60448 w 436682"/>
              <a:gd name="connsiteY3" fmla="*/ 184108 h 343667"/>
              <a:gd name="connsiteX4" fmla="*/ 78858 w 436682"/>
              <a:gd name="connsiteY4" fmla="*/ 220929 h 343667"/>
              <a:gd name="connsiteX5" fmla="*/ 97269 w 436682"/>
              <a:gd name="connsiteY5" fmla="*/ 239340 h 343667"/>
              <a:gd name="connsiteX6" fmla="*/ 109543 w 436682"/>
              <a:gd name="connsiteY6" fmla="*/ 257751 h 343667"/>
              <a:gd name="connsiteX7" fmla="*/ 164775 w 436682"/>
              <a:gd name="connsiteY7" fmla="*/ 306846 h 343667"/>
              <a:gd name="connsiteX8" fmla="*/ 183186 w 436682"/>
              <a:gd name="connsiteY8" fmla="*/ 325257 h 343667"/>
              <a:gd name="connsiteX9" fmla="*/ 220007 w 436682"/>
              <a:gd name="connsiteY9" fmla="*/ 343667 h 343667"/>
              <a:gd name="connsiteX10" fmla="*/ 269103 w 436682"/>
              <a:gd name="connsiteY10" fmla="*/ 337530 h 343667"/>
              <a:gd name="connsiteX11" fmla="*/ 305924 w 436682"/>
              <a:gd name="connsiteY11" fmla="*/ 325257 h 343667"/>
              <a:gd name="connsiteX12" fmla="*/ 330472 w 436682"/>
              <a:gd name="connsiteY12" fmla="*/ 288435 h 343667"/>
              <a:gd name="connsiteX13" fmla="*/ 342746 w 436682"/>
              <a:gd name="connsiteY13" fmla="*/ 251614 h 343667"/>
              <a:gd name="connsiteX14" fmla="*/ 348883 w 436682"/>
              <a:gd name="connsiteY14" fmla="*/ 233203 h 343667"/>
              <a:gd name="connsiteX15" fmla="*/ 355020 w 436682"/>
              <a:gd name="connsiteY15" fmla="*/ 208655 h 343667"/>
              <a:gd name="connsiteX16" fmla="*/ 379567 w 436682"/>
              <a:gd name="connsiteY16" fmla="*/ 171834 h 343667"/>
              <a:gd name="connsiteX17" fmla="*/ 391841 w 436682"/>
              <a:gd name="connsiteY17" fmla="*/ 153423 h 343667"/>
              <a:gd name="connsiteX18" fmla="*/ 404115 w 436682"/>
              <a:gd name="connsiteY18" fmla="*/ 135012 h 343667"/>
              <a:gd name="connsiteX19" fmla="*/ 422526 w 436682"/>
              <a:gd name="connsiteY19" fmla="*/ 116602 h 343667"/>
              <a:gd name="connsiteX20" fmla="*/ 434799 w 436682"/>
              <a:gd name="connsiteY20" fmla="*/ 79780 h 343667"/>
              <a:gd name="connsiteX21" fmla="*/ 404115 w 436682"/>
              <a:gd name="connsiteY21" fmla="*/ 55232 h 343667"/>
              <a:gd name="connsiteX22" fmla="*/ 367293 w 436682"/>
              <a:gd name="connsiteY22" fmla="*/ 30685 h 343667"/>
              <a:gd name="connsiteX23" fmla="*/ 348883 w 436682"/>
              <a:gd name="connsiteY23" fmla="*/ 18411 h 343667"/>
              <a:gd name="connsiteX24" fmla="*/ 287513 w 436682"/>
              <a:gd name="connsiteY24" fmla="*/ 0 h 343667"/>
              <a:gd name="connsiteX25" fmla="*/ 250692 w 436682"/>
              <a:gd name="connsiteY25" fmla="*/ 12274 h 343667"/>
              <a:gd name="connsiteX26" fmla="*/ 158638 w 436682"/>
              <a:gd name="connsiteY26" fmla="*/ 24548 h 343667"/>
              <a:gd name="connsiteX27" fmla="*/ 127954 w 436682"/>
              <a:gd name="connsiteY27" fmla="*/ 30685 h 343667"/>
              <a:gd name="connsiteX28" fmla="*/ 11352 w 436682"/>
              <a:gd name="connsiteY28" fmla="*/ 55232 h 343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436682" h="343667">
                <a:moveTo>
                  <a:pt x="11352" y="55232"/>
                </a:moveTo>
                <a:cubicBezTo>
                  <a:pt x="-9104" y="66483"/>
                  <a:pt x="4106" y="83769"/>
                  <a:pt x="5215" y="98191"/>
                </a:cubicBezTo>
                <a:cubicBezTo>
                  <a:pt x="6540" y="115411"/>
                  <a:pt x="28116" y="162553"/>
                  <a:pt x="42037" y="171834"/>
                </a:cubicBezTo>
                <a:lnTo>
                  <a:pt x="60448" y="184108"/>
                </a:lnTo>
                <a:cubicBezTo>
                  <a:pt x="66598" y="202557"/>
                  <a:pt x="65642" y="205069"/>
                  <a:pt x="78858" y="220929"/>
                </a:cubicBezTo>
                <a:cubicBezTo>
                  <a:pt x="84414" y="227597"/>
                  <a:pt x="91713" y="232673"/>
                  <a:pt x="97269" y="239340"/>
                </a:cubicBezTo>
                <a:cubicBezTo>
                  <a:pt x="101991" y="245006"/>
                  <a:pt x="104643" y="252238"/>
                  <a:pt x="109543" y="257751"/>
                </a:cubicBezTo>
                <a:cubicBezTo>
                  <a:pt x="177743" y="334476"/>
                  <a:pt x="120804" y="270203"/>
                  <a:pt x="164775" y="306846"/>
                </a:cubicBezTo>
                <a:cubicBezTo>
                  <a:pt x="171442" y="312402"/>
                  <a:pt x="176518" y="319701"/>
                  <a:pt x="183186" y="325257"/>
                </a:cubicBezTo>
                <a:cubicBezTo>
                  <a:pt x="199046" y="338473"/>
                  <a:pt x="201558" y="337517"/>
                  <a:pt x="220007" y="343667"/>
                </a:cubicBezTo>
                <a:cubicBezTo>
                  <a:pt x="236372" y="341621"/>
                  <a:pt x="252976" y="340986"/>
                  <a:pt x="269103" y="337530"/>
                </a:cubicBezTo>
                <a:cubicBezTo>
                  <a:pt x="281753" y="334819"/>
                  <a:pt x="305924" y="325257"/>
                  <a:pt x="305924" y="325257"/>
                </a:cubicBezTo>
                <a:cubicBezTo>
                  <a:pt x="314107" y="312983"/>
                  <a:pt x="325807" y="302429"/>
                  <a:pt x="330472" y="288435"/>
                </a:cubicBezTo>
                <a:lnTo>
                  <a:pt x="342746" y="251614"/>
                </a:lnTo>
                <a:cubicBezTo>
                  <a:pt x="344792" y="245477"/>
                  <a:pt x="347314" y="239479"/>
                  <a:pt x="348883" y="233203"/>
                </a:cubicBezTo>
                <a:cubicBezTo>
                  <a:pt x="350929" y="225020"/>
                  <a:pt x="351248" y="216199"/>
                  <a:pt x="355020" y="208655"/>
                </a:cubicBezTo>
                <a:cubicBezTo>
                  <a:pt x="361617" y="195461"/>
                  <a:pt x="371385" y="184108"/>
                  <a:pt x="379567" y="171834"/>
                </a:cubicBezTo>
                <a:lnTo>
                  <a:pt x="391841" y="153423"/>
                </a:lnTo>
                <a:cubicBezTo>
                  <a:pt x="395932" y="147286"/>
                  <a:pt x="398899" y="140227"/>
                  <a:pt x="404115" y="135012"/>
                </a:cubicBezTo>
                <a:lnTo>
                  <a:pt x="422526" y="116602"/>
                </a:lnTo>
                <a:cubicBezTo>
                  <a:pt x="426617" y="104328"/>
                  <a:pt x="441975" y="90545"/>
                  <a:pt x="434799" y="79780"/>
                </a:cubicBezTo>
                <a:cubicBezTo>
                  <a:pt x="412123" y="45764"/>
                  <a:pt x="435500" y="72668"/>
                  <a:pt x="404115" y="55232"/>
                </a:cubicBezTo>
                <a:cubicBezTo>
                  <a:pt x="391220" y="48068"/>
                  <a:pt x="379567" y="38868"/>
                  <a:pt x="367293" y="30685"/>
                </a:cubicBezTo>
                <a:cubicBezTo>
                  <a:pt x="361156" y="26594"/>
                  <a:pt x="355880" y="20743"/>
                  <a:pt x="348883" y="18411"/>
                </a:cubicBezTo>
                <a:cubicBezTo>
                  <a:pt x="304059" y="3470"/>
                  <a:pt x="324613" y="9275"/>
                  <a:pt x="287513" y="0"/>
                </a:cubicBezTo>
                <a:cubicBezTo>
                  <a:pt x="275239" y="4091"/>
                  <a:pt x="263530" y="10669"/>
                  <a:pt x="250692" y="12274"/>
                </a:cubicBezTo>
                <a:cubicBezTo>
                  <a:pt x="225873" y="15376"/>
                  <a:pt x="184043" y="20314"/>
                  <a:pt x="158638" y="24548"/>
                </a:cubicBezTo>
                <a:cubicBezTo>
                  <a:pt x="148349" y="26263"/>
                  <a:pt x="138374" y="30211"/>
                  <a:pt x="127954" y="30685"/>
                </a:cubicBezTo>
                <a:cubicBezTo>
                  <a:pt x="93214" y="32264"/>
                  <a:pt x="31808" y="43981"/>
                  <a:pt x="11352" y="55232"/>
                </a:cubicBezTo>
                <a:close/>
              </a:path>
            </a:pathLst>
          </a:custGeom>
          <a:solidFill>
            <a:srgbClr val="FFFF00">
              <a:alpha val="6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44" name="Imagen 1" descr="El rostro de queso&#10;&#10;El contenido generado por IA puede ser incorrecto.">
            <a:extLst>
              <a:ext uri="{FF2B5EF4-FFF2-40B4-BE49-F238E27FC236}">
                <a16:creationId xmlns:a16="http://schemas.microsoft.com/office/drawing/2014/main" id="{98414AA6-1A58-9D17-8BE3-AC550E5747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7711" y="2511612"/>
            <a:ext cx="4045929" cy="2199563"/>
          </a:xfrm>
          <a:prstGeom prst="rect">
            <a:avLst/>
          </a:prstGeom>
        </p:spPr>
      </p:pic>
      <p:grpSp>
        <p:nvGrpSpPr>
          <p:cNvPr id="46" name="Group 23">
            <a:extLst>
              <a:ext uri="{FF2B5EF4-FFF2-40B4-BE49-F238E27FC236}">
                <a16:creationId xmlns:a16="http://schemas.microsoft.com/office/drawing/2014/main" id="{2FCA458F-ECAE-AB38-AF35-CDCB817BD8C3}"/>
              </a:ext>
            </a:extLst>
          </p:cNvPr>
          <p:cNvGrpSpPr/>
          <p:nvPr/>
        </p:nvGrpSpPr>
        <p:grpSpPr>
          <a:xfrm>
            <a:off x="614787" y="2560320"/>
            <a:ext cx="4737883" cy="6354380"/>
            <a:chOff x="3091878" y="1051991"/>
            <a:chExt cx="3912156" cy="5600784"/>
          </a:xfrm>
        </p:grpSpPr>
        <p:pic>
          <p:nvPicPr>
            <p:cNvPr id="47" name="Imagen 5" descr="Imagen que contiene persona&#10;&#10;El contenido generado por IA puede ser incorrecto.">
              <a:extLst>
                <a:ext uri="{FF2B5EF4-FFF2-40B4-BE49-F238E27FC236}">
                  <a16:creationId xmlns:a16="http://schemas.microsoft.com/office/drawing/2014/main" id="{08C29D4C-754E-1BD2-1F24-4611BA687C7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400464" y="3642716"/>
              <a:ext cx="3603570" cy="3010059"/>
            </a:xfrm>
            <a:prstGeom prst="rect">
              <a:avLst/>
            </a:prstGeom>
          </p:spPr>
        </p:pic>
        <p:pic>
          <p:nvPicPr>
            <p:cNvPr id="48" name="Imagen 7" descr="Imagen que contiene interior, pequeño, tabla, alimentos&#10;&#10;El contenido generado por IA puede ser incorrecto.">
              <a:extLst>
                <a:ext uri="{FF2B5EF4-FFF2-40B4-BE49-F238E27FC236}">
                  <a16:creationId xmlns:a16="http://schemas.microsoft.com/office/drawing/2014/main" id="{7AB856F6-740B-DD79-B12F-DF5E6B33025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091878" y="1051991"/>
              <a:ext cx="2561033" cy="240154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01803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40" grpId="0"/>
      <p:bldP spid="41" grpId="0" animBg="1"/>
      <p:bldP spid="42" grpId="0"/>
      <p:bldP spid="4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E32699-280D-31BC-333A-5385461BAF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ttangolo 33">
            <a:extLst>
              <a:ext uri="{FF2B5EF4-FFF2-40B4-BE49-F238E27FC236}">
                <a16:creationId xmlns:a16="http://schemas.microsoft.com/office/drawing/2014/main" id="{0B3A63D7-9E62-F853-9AAD-6DC9F0600950}"/>
              </a:ext>
            </a:extLst>
          </p:cNvPr>
          <p:cNvSpPr/>
          <p:nvPr/>
        </p:nvSpPr>
        <p:spPr>
          <a:xfrm>
            <a:off x="493560" y="1153333"/>
            <a:ext cx="4442923" cy="8584367"/>
          </a:xfrm>
          <a:prstGeom prst="rect">
            <a:avLst/>
          </a:prstGeom>
          <a:solidFill>
            <a:schemeClr val="accent2">
              <a:lumMod val="20000"/>
              <a:lumOff val="8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32" name="Rettangolo 31">
            <a:extLst>
              <a:ext uri="{FF2B5EF4-FFF2-40B4-BE49-F238E27FC236}">
                <a16:creationId xmlns:a16="http://schemas.microsoft.com/office/drawing/2014/main" id="{249D71F7-FD3A-7BFD-9F4A-431ADBF39849}"/>
              </a:ext>
            </a:extLst>
          </p:cNvPr>
          <p:cNvSpPr/>
          <p:nvPr/>
        </p:nvSpPr>
        <p:spPr>
          <a:xfrm>
            <a:off x="4931764" y="1169233"/>
            <a:ext cx="6255615" cy="8584367"/>
          </a:xfrm>
          <a:prstGeom prst="rect">
            <a:avLst/>
          </a:prstGeom>
          <a:solidFill>
            <a:schemeClr val="accent1">
              <a:lumMod val="60000"/>
              <a:lumOff val="4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2" name="M Kraft…">
            <a:extLst>
              <a:ext uri="{FF2B5EF4-FFF2-40B4-BE49-F238E27FC236}">
                <a16:creationId xmlns:a16="http://schemas.microsoft.com/office/drawing/2014/main" id="{1256727A-7DB2-7117-D1A2-92D534FB1221}"/>
              </a:ext>
            </a:extLst>
          </p:cNvPr>
          <p:cNvSpPr txBox="1"/>
          <p:nvPr/>
        </p:nvSpPr>
        <p:spPr>
          <a:xfrm>
            <a:off x="576445" y="4966579"/>
            <a:ext cx="4235144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 TECHNOLOGIES CRC</a:t>
            </a:r>
            <a:endParaRPr lang="en-GB" sz="3200" dirty="0"/>
          </a:p>
        </p:txBody>
      </p:sp>
      <p:sp>
        <p:nvSpPr>
          <p:cNvPr id="3" name="M Kraft…">
            <a:extLst>
              <a:ext uri="{FF2B5EF4-FFF2-40B4-BE49-F238E27FC236}">
                <a16:creationId xmlns:a16="http://schemas.microsoft.com/office/drawing/2014/main" id="{F00C5EB6-A40F-A008-E5CE-58EBB071CD0A}"/>
              </a:ext>
            </a:extLst>
          </p:cNvPr>
          <p:cNvSpPr txBox="1"/>
          <p:nvPr/>
        </p:nvSpPr>
        <p:spPr>
          <a:xfrm>
            <a:off x="7136434" y="2736181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3D-CT PRINTING</a:t>
            </a:r>
            <a:endParaRPr lang="en-GB" sz="3200" dirty="0"/>
          </a:p>
        </p:txBody>
      </p:sp>
      <p:sp>
        <p:nvSpPr>
          <p:cNvPr id="5" name="M Kraft…">
            <a:extLst>
              <a:ext uri="{FF2B5EF4-FFF2-40B4-BE49-F238E27FC236}">
                <a16:creationId xmlns:a16="http://schemas.microsoft.com/office/drawing/2014/main" id="{F2265B8E-BAE0-BDF0-15DA-03C824A76CD1}"/>
              </a:ext>
            </a:extLst>
          </p:cNvPr>
          <p:cNvSpPr txBox="1"/>
          <p:nvPr/>
        </p:nvSpPr>
        <p:spPr>
          <a:xfrm>
            <a:off x="7136434" y="5171869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3D-MR IMAGING</a:t>
            </a:r>
            <a:endParaRPr lang="en-GB" sz="3200" dirty="0"/>
          </a:p>
        </p:txBody>
      </p:sp>
      <p:sp>
        <p:nvSpPr>
          <p:cNvPr id="6" name="M Kraft…">
            <a:extLst>
              <a:ext uri="{FF2B5EF4-FFF2-40B4-BE49-F238E27FC236}">
                <a16:creationId xmlns:a16="http://schemas.microsoft.com/office/drawing/2014/main" id="{7DC02E21-8B84-1DF0-1FC4-916438D20399}"/>
              </a:ext>
            </a:extLst>
          </p:cNvPr>
          <p:cNvSpPr txBox="1"/>
          <p:nvPr/>
        </p:nvSpPr>
        <p:spPr>
          <a:xfrm>
            <a:off x="7106454" y="7652527"/>
            <a:ext cx="3926307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3D-MR PREDICTING</a:t>
            </a:r>
            <a:endParaRPr lang="en-GB" sz="3200" dirty="0"/>
          </a:p>
        </p:txBody>
      </p:sp>
      <p:cxnSp>
        <p:nvCxnSpPr>
          <p:cNvPr id="8" name="Connettore 2 7">
            <a:extLst>
              <a:ext uri="{FF2B5EF4-FFF2-40B4-BE49-F238E27FC236}">
                <a16:creationId xmlns:a16="http://schemas.microsoft.com/office/drawing/2014/main" id="{6746D87F-9773-B4B8-03B4-3238E4291A05}"/>
              </a:ext>
            </a:extLst>
          </p:cNvPr>
          <p:cNvCxnSpPr>
            <a:cxnSpLocks/>
            <a:stCxn id="2" idx="3"/>
            <a:endCxn id="3" idx="1"/>
          </p:cNvCxnSpPr>
          <p:nvPr/>
        </p:nvCxnSpPr>
        <p:spPr>
          <a:xfrm flipV="1">
            <a:off x="4811589" y="3033699"/>
            <a:ext cx="2324845" cy="2476619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9" name="Connettore 2 8">
            <a:extLst>
              <a:ext uri="{FF2B5EF4-FFF2-40B4-BE49-F238E27FC236}">
                <a16:creationId xmlns:a16="http://schemas.microsoft.com/office/drawing/2014/main" id="{FDE9516E-DE63-DB02-5827-B74CCA2B8922}"/>
              </a:ext>
            </a:extLst>
          </p:cNvPr>
          <p:cNvCxnSpPr>
            <a:cxnSpLocks/>
            <a:stCxn id="2" idx="3"/>
            <a:endCxn id="5" idx="1"/>
          </p:cNvCxnSpPr>
          <p:nvPr/>
        </p:nvCxnSpPr>
        <p:spPr>
          <a:xfrm flipV="1">
            <a:off x="4811589" y="5469387"/>
            <a:ext cx="2324845" cy="40931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2" name="Connettore 2 11">
            <a:extLst>
              <a:ext uri="{FF2B5EF4-FFF2-40B4-BE49-F238E27FC236}">
                <a16:creationId xmlns:a16="http://schemas.microsoft.com/office/drawing/2014/main" id="{7A0559DD-7FAB-16FB-6B2E-B1319139366E}"/>
              </a:ext>
            </a:extLst>
          </p:cNvPr>
          <p:cNvCxnSpPr>
            <a:cxnSpLocks/>
            <a:stCxn id="2" idx="3"/>
          </p:cNvCxnSpPr>
          <p:nvPr/>
        </p:nvCxnSpPr>
        <p:spPr>
          <a:xfrm>
            <a:off x="4811589" y="5510318"/>
            <a:ext cx="2135674" cy="2302588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5" name="M Kraft…">
            <a:extLst>
              <a:ext uri="{FF2B5EF4-FFF2-40B4-BE49-F238E27FC236}">
                <a16:creationId xmlns:a16="http://schemas.microsoft.com/office/drawing/2014/main" id="{DBF13264-6A26-493E-6DD6-6F50CD1B3F7E}"/>
              </a:ext>
            </a:extLst>
          </p:cNvPr>
          <p:cNvSpPr txBox="1"/>
          <p:nvPr/>
        </p:nvSpPr>
        <p:spPr>
          <a:xfrm>
            <a:off x="576446" y="1290959"/>
            <a:ext cx="10486296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u="sng" dirty="0"/>
              <a:t>PRESENT</a:t>
            </a:r>
            <a:endParaRPr lang="en-GB" sz="3200" u="sng" dirty="0"/>
          </a:p>
        </p:txBody>
      </p:sp>
      <p:cxnSp>
        <p:nvCxnSpPr>
          <p:cNvPr id="20" name="Connettore 2 19">
            <a:extLst>
              <a:ext uri="{FF2B5EF4-FFF2-40B4-BE49-F238E27FC236}">
                <a16:creationId xmlns:a16="http://schemas.microsoft.com/office/drawing/2014/main" id="{271C89D8-C215-3ECD-9FC6-CC10854705DE}"/>
              </a:ext>
            </a:extLst>
          </p:cNvPr>
          <p:cNvCxnSpPr>
            <a:cxnSpLocks/>
          </p:cNvCxnSpPr>
          <p:nvPr/>
        </p:nvCxnSpPr>
        <p:spPr>
          <a:xfrm>
            <a:off x="8913460" y="5811874"/>
            <a:ext cx="0" cy="1743168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headEnd type="triangle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7" name="M Kraft…">
            <a:extLst>
              <a:ext uri="{FF2B5EF4-FFF2-40B4-BE49-F238E27FC236}">
                <a16:creationId xmlns:a16="http://schemas.microsoft.com/office/drawing/2014/main" id="{2BDFA874-6708-2109-0EC1-3F74EB186B54}"/>
              </a:ext>
            </a:extLst>
          </p:cNvPr>
          <p:cNvSpPr txBox="1"/>
          <p:nvPr/>
        </p:nvSpPr>
        <p:spPr>
          <a:xfrm>
            <a:off x="8296363" y="6281478"/>
            <a:ext cx="1234191" cy="595035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AI</a:t>
            </a:r>
            <a:endParaRPr lang="en-GB" sz="3200" dirty="0"/>
          </a:p>
        </p:txBody>
      </p:sp>
      <p:pic>
        <p:nvPicPr>
          <p:cNvPr id="19" name="Immagine 18" descr="Large intestine showing cecum, colon and rectum 65839069 Vector Art at  Vecteezy">
            <a:extLst>
              <a:ext uri="{FF2B5EF4-FFF2-40B4-BE49-F238E27FC236}">
                <a16:creationId xmlns:a16="http://schemas.microsoft.com/office/drawing/2014/main" id="{0D3C8DF8-873F-F79A-E7E6-42916BBF62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1032" y="2978247"/>
            <a:ext cx="5215671" cy="5215671"/>
          </a:xfrm>
          <a:prstGeom prst="rect">
            <a:avLst/>
          </a:prstGeom>
        </p:spPr>
      </p:pic>
      <p:sp>
        <p:nvSpPr>
          <p:cNvPr id="4" name="Figura a mano libera: forma 3">
            <a:extLst>
              <a:ext uri="{FF2B5EF4-FFF2-40B4-BE49-F238E27FC236}">
                <a16:creationId xmlns:a16="http://schemas.microsoft.com/office/drawing/2014/main" id="{82F34668-26F4-B2A4-F8A2-2B7FBA9F5382}"/>
              </a:ext>
            </a:extLst>
          </p:cNvPr>
          <p:cNvSpPr/>
          <p:nvPr/>
        </p:nvSpPr>
        <p:spPr>
          <a:xfrm>
            <a:off x="12038470" y="2987040"/>
            <a:ext cx="4573130" cy="4709160"/>
          </a:xfrm>
          <a:custGeom>
            <a:avLst/>
            <a:gdLst>
              <a:gd name="csX0" fmla="*/ 504050 w 4573130"/>
              <a:gd name="csY0" fmla="*/ 4495800 h 4709160"/>
              <a:gd name="csX1" fmla="*/ 366890 w 4573130"/>
              <a:gd name="csY1" fmla="*/ 4297680 h 4709160"/>
              <a:gd name="csX2" fmla="*/ 290690 w 4573130"/>
              <a:gd name="csY2" fmla="*/ 4191000 h 4709160"/>
              <a:gd name="csX3" fmla="*/ 199250 w 4573130"/>
              <a:gd name="csY3" fmla="*/ 4038600 h 4709160"/>
              <a:gd name="csX4" fmla="*/ 92570 w 4573130"/>
              <a:gd name="csY4" fmla="*/ 3886200 h 4709160"/>
              <a:gd name="csX5" fmla="*/ 46850 w 4573130"/>
              <a:gd name="csY5" fmla="*/ 3307080 h 4709160"/>
              <a:gd name="csX6" fmla="*/ 31610 w 4573130"/>
              <a:gd name="csY6" fmla="*/ 3139440 h 4709160"/>
              <a:gd name="csX7" fmla="*/ 1130 w 4573130"/>
              <a:gd name="csY7" fmla="*/ 2926080 h 4709160"/>
              <a:gd name="csX8" fmla="*/ 16370 w 4573130"/>
              <a:gd name="csY8" fmla="*/ 2286000 h 4709160"/>
              <a:gd name="csX9" fmla="*/ 46850 w 4573130"/>
              <a:gd name="csY9" fmla="*/ 2179320 h 4709160"/>
              <a:gd name="csX10" fmla="*/ 77330 w 4573130"/>
              <a:gd name="csY10" fmla="*/ 1965960 h 4709160"/>
              <a:gd name="csX11" fmla="*/ 92570 w 4573130"/>
              <a:gd name="csY11" fmla="*/ 1356360 h 4709160"/>
              <a:gd name="csX12" fmla="*/ 168770 w 4573130"/>
              <a:gd name="csY12" fmla="*/ 1127760 h 4709160"/>
              <a:gd name="csX13" fmla="*/ 214490 w 4573130"/>
              <a:gd name="csY13" fmla="*/ 960120 h 4709160"/>
              <a:gd name="csX14" fmla="*/ 260210 w 4573130"/>
              <a:gd name="csY14" fmla="*/ 883920 h 4709160"/>
              <a:gd name="csX15" fmla="*/ 305930 w 4573130"/>
              <a:gd name="csY15" fmla="*/ 746760 h 4709160"/>
              <a:gd name="csX16" fmla="*/ 336410 w 4573130"/>
              <a:gd name="csY16" fmla="*/ 655320 h 4709160"/>
              <a:gd name="csX17" fmla="*/ 412610 w 4573130"/>
              <a:gd name="csY17" fmla="*/ 548640 h 4709160"/>
              <a:gd name="csX18" fmla="*/ 488810 w 4573130"/>
              <a:gd name="csY18" fmla="*/ 411480 h 4709160"/>
              <a:gd name="csX19" fmla="*/ 641210 w 4573130"/>
              <a:gd name="csY19" fmla="*/ 289560 h 4709160"/>
              <a:gd name="csX20" fmla="*/ 732650 w 4573130"/>
              <a:gd name="csY20" fmla="*/ 243840 h 4709160"/>
              <a:gd name="csX21" fmla="*/ 854570 w 4573130"/>
              <a:gd name="csY21" fmla="*/ 228600 h 4709160"/>
              <a:gd name="csX22" fmla="*/ 976490 w 4573130"/>
              <a:gd name="csY22" fmla="*/ 198120 h 4709160"/>
              <a:gd name="csX23" fmla="*/ 1052690 w 4573130"/>
              <a:gd name="csY23" fmla="*/ 182880 h 4709160"/>
              <a:gd name="csX24" fmla="*/ 1342250 w 4573130"/>
              <a:gd name="csY24" fmla="*/ 228600 h 4709160"/>
              <a:gd name="csX25" fmla="*/ 1387970 w 4573130"/>
              <a:gd name="csY25" fmla="*/ 274320 h 4709160"/>
              <a:gd name="csX26" fmla="*/ 1509890 w 4573130"/>
              <a:gd name="csY26" fmla="*/ 365760 h 4709160"/>
              <a:gd name="csX27" fmla="*/ 1601330 w 4573130"/>
              <a:gd name="csY27" fmla="*/ 457200 h 4709160"/>
              <a:gd name="csX28" fmla="*/ 1662290 w 4573130"/>
              <a:gd name="csY28" fmla="*/ 472440 h 4709160"/>
              <a:gd name="csX29" fmla="*/ 1799450 w 4573130"/>
              <a:gd name="csY29" fmla="*/ 548640 h 4709160"/>
              <a:gd name="csX30" fmla="*/ 1860410 w 4573130"/>
              <a:gd name="csY30" fmla="*/ 594360 h 4709160"/>
              <a:gd name="csX31" fmla="*/ 2043290 w 4573130"/>
              <a:gd name="csY31" fmla="*/ 655320 h 4709160"/>
              <a:gd name="csX32" fmla="*/ 2393810 w 4573130"/>
              <a:gd name="csY32" fmla="*/ 609600 h 4709160"/>
              <a:gd name="csX33" fmla="*/ 2485250 w 4573130"/>
              <a:gd name="csY33" fmla="*/ 563880 h 4709160"/>
              <a:gd name="csX34" fmla="*/ 2607170 w 4573130"/>
              <a:gd name="csY34" fmla="*/ 472440 h 4709160"/>
              <a:gd name="csX35" fmla="*/ 2713850 w 4573130"/>
              <a:gd name="csY35" fmla="*/ 426720 h 4709160"/>
              <a:gd name="csX36" fmla="*/ 2835770 w 4573130"/>
              <a:gd name="csY36" fmla="*/ 350520 h 4709160"/>
              <a:gd name="csX37" fmla="*/ 2927210 w 4573130"/>
              <a:gd name="csY37" fmla="*/ 304800 h 4709160"/>
              <a:gd name="csX38" fmla="*/ 3064370 w 4573130"/>
              <a:gd name="csY38" fmla="*/ 228600 h 4709160"/>
              <a:gd name="csX39" fmla="*/ 3186290 w 4573130"/>
              <a:gd name="csY39" fmla="*/ 152400 h 4709160"/>
              <a:gd name="csX40" fmla="*/ 3323450 w 4573130"/>
              <a:gd name="csY40" fmla="*/ 121920 h 4709160"/>
              <a:gd name="csX41" fmla="*/ 3430130 w 4573130"/>
              <a:gd name="csY41" fmla="*/ 91440 h 4709160"/>
              <a:gd name="csX42" fmla="*/ 3765410 w 4573130"/>
              <a:gd name="csY42" fmla="*/ 0 h 4709160"/>
              <a:gd name="csX43" fmla="*/ 3917810 w 4573130"/>
              <a:gd name="csY43" fmla="*/ 15240 h 4709160"/>
              <a:gd name="csX44" fmla="*/ 4009250 w 4573130"/>
              <a:gd name="csY44" fmla="*/ 30480 h 4709160"/>
              <a:gd name="csX45" fmla="*/ 4222610 w 4573130"/>
              <a:gd name="csY45" fmla="*/ 213360 h 4709160"/>
              <a:gd name="csX46" fmla="*/ 4435970 w 4573130"/>
              <a:gd name="csY46" fmla="*/ 502920 h 4709160"/>
              <a:gd name="csX47" fmla="*/ 4512170 w 4573130"/>
              <a:gd name="csY47" fmla="*/ 640080 h 4709160"/>
              <a:gd name="csX48" fmla="*/ 4542650 w 4573130"/>
              <a:gd name="csY48" fmla="*/ 746760 h 4709160"/>
              <a:gd name="csX49" fmla="*/ 4573130 w 4573130"/>
              <a:gd name="csY49" fmla="*/ 822960 h 4709160"/>
              <a:gd name="csX50" fmla="*/ 4557890 w 4573130"/>
              <a:gd name="csY50" fmla="*/ 1158240 h 4709160"/>
              <a:gd name="csX51" fmla="*/ 4542650 w 4573130"/>
              <a:gd name="csY51" fmla="*/ 1280160 h 4709160"/>
              <a:gd name="csX52" fmla="*/ 4512170 w 4573130"/>
              <a:gd name="csY52" fmla="*/ 3169920 h 4709160"/>
              <a:gd name="csX53" fmla="*/ 4466450 w 4573130"/>
              <a:gd name="csY53" fmla="*/ 3398520 h 4709160"/>
              <a:gd name="csX54" fmla="*/ 4405490 w 4573130"/>
              <a:gd name="csY54" fmla="*/ 3657600 h 4709160"/>
              <a:gd name="csX55" fmla="*/ 4390250 w 4573130"/>
              <a:gd name="csY55" fmla="*/ 3779520 h 4709160"/>
              <a:gd name="csX56" fmla="*/ 4375010 w 4573130"/>
              <a:gd name="csY56" fmla="*/ 3855720 h 4709160"/>
              <a:gd name="csX57" fmla="*/ 4359770 w 4573130"/>
              <a:gd name="csY57" fmla="*/ 3947160 h 4709160"/>
              <a:gd name="csX58" fmla="*/ 4329290 w 4573130"/>
              <a:gd name="csY58" fmla="*/ 4023360 h 4709160"/>
              <a:gd name="csX59" fmla="*/ 4131170 w 4573130"/>
              <a:gd name="csY59" fmla="*/ 4328160 h 4709160"/>
              <a:gd name="csX60" fmla="*/ 3994010 w 4573130"/>
              <a:gd name="csY60" fmla="*/ 4465320 h 4709160"/>
              <a:gd name="csX61" fmla="*/ 3933050 w 4573130"/>
              <a:gd name="csY61" fmla="*/ 4495800 h 4709160"/>
              <a:gd name="csX62" fmla="*/ 3689210 w 4573130"/>
              <a:gd name="csY62" fmla="*/ 4541520 h 4709160"/>
              <a:gd name="csX63" fmla="*/ 3292970 w 4573130"/>
              <a:gd name="csY63" fmla="*/ 4511040 h 4709160"/>
              <a:gd name="csX64" fmla="*/ 3216770 w 4573130"/>
              <a:gd name="csY64" fmla="*/ 4480560 h 4709160"/>
              <a:gd name="csX65" fmla="*/ 3079610 w 4573130"/>
              <a:gd name="csY65" fmla="*/ 4419600 h 4709160"/>
              <a:gd name="csX66" fmla="*/ 3003410 w 4573130"/>
              <a:gd name="csY66" fmla="*/ 4358640 h 4709160"/>
              <a:gd name="csX67" fmla="*/ 2896730 w 4573130"/>
              <a:gd name="csY67" fmla="*/ 4267200 h 4709160"/>
              <a:gd name="csX68" fmla="*/ 2805290 w 4573130"/>
              <a:gd name="csY68" fmla="*/ 4114800 h 4709160"/>
              <a:gd name="csX69" fmla="*/ 2774810 w 4573130"/>
              <a:gd name="csY69" fmla="*/ 3886200 h 4709160"/>
              <a:gd name="csX70" fmla="*/ 2729090 w 4573130"/>
              <a:gd name="csY70" fmla="*/ 3657600 h 4709160"/>
              <a:gd name="csX71" fmla="*/ 2698610 w 4573130"/>
              <a:gd name="csY71" fmla="*/ 3550920 h 4709160"/>
              <a:gd name="csX72" fmla="*/ 2668130 w 4573130"/>
              <a:gd name="csY72" fmla="*/ 3352800 h 4709160"/>
              <a:gd name="csX73" fmla="*/ 2683370 w 4573130"/>
              <a:gd name="csY73" fmla="*/ 3032760 h 4709160"/>
              <a:gd name="csX74" fmla="*/ 2713850 w 4573130"/>
              <a:gd name="csY74" fmla="*/ 2971800 h 4709160"/>
              <a:gd name="csX75" fmla="*/ 2820530 w 4573130"/>
              <a:gd name="csY75" fmla="*/ 2895600 h 4709160"/>
              <a:gd name="csX76" fmla="*/ 2881490 w 4573130"/>
              <a:gd name="csY76" fmla="*/ 2880360 h 4709160"/>
              <a:gd name="csX77" fmla="*/ 3049130 w 4573130"/>
              <a:gd name="csY77" fmla="*/ 2895600 h 4709160"/>
              <a:gd name="csX78" fmla="*/ 3140570 w 4573130"/>
              <a:gd name="csY78" fmla="*/ 2880360 h 4709160"/>
              <a:gd name="csX79" fmla="*/ 3155810 w 4573130"/>
              <a:gd name="csY79" fmla="*/ 2636520 h 4709160"/>
              <a:gd name="csX80" fmla="*/ 3171050 w 4573130"/>
              <a:gd name="csY80" fmla="*/ 2575560 h 4709160"/>
              <a:gd name="csX81" fmla="*/ 3171050 w 4573130"/>
              <a:gd name="csY81" fmla="*/ 2164080 h 4709160"/>
              <a:gd name="csX82" fmla="*/ 3125330 w 4573130"/>
              <a:gd name="csY82" fmla="*/ 2103120 h 4709160"/>
              <a:gd name="csX83" fmla="*/ 3094850 w 4573130"/>
              <a:gd name="csY83" fmla="*/ 2057400 h 4709160"/>
              <a:gd name="csX84" fmla="*/ 3049130 w 4573130"/>
              <a:gd name="csY84" fmla="*/ 2042160 h 4709160"/>
              <a:gd name="csX85" fmla="*/ 2988170 w 4573130"/>
              <a:gd name="csY85" fmla="*/ 2011680 h 4709160"/>
              <a:gd name="csX86" fmla="*/ 2805290 w 4573130"/>
              <a:gd name="csY86" fmla="*/ 2026920 h 4709160"/>
              <a:gd name="csX87" fmla="*/ 2637650 w 4573130"/>
              <a:gd name="csY87" fmla="*/ 2103120 h 4709160"/>
              <a:gd name="csX88" fmla="*/ 2591930 w 4573130"/>
              <a:gd name="csY88" fmla="*/ 2118360 h 4709160"/>
              <a:gd name="csX89" fmla="*/ 2485250 w 4573130"/>
              <a:gd name="csY89" fmla="*/ 2164080 h 4709160"/>
              <a:gd name="csX90" fmla="*/ 2424290 w 4573130"/>
              <a:gd name="csY90" fmla="*/ 2209800 h 4709160"/>
              <a:gd name="csX91" fmla="*/ 2317610 w 4573130"/>
              <a:gd name="csY91" fmla="*/ 2255520 h 4709160"/>
              <a:gd name="csX92" fmla="*/ 2210930 w 4573130"/>
              <a:gd name="csY92" fmla="*/ 2286000 h 4709160"/>
              <a:gd name="csX93" fmla="*/ 2104250 w 4573130"/>
              <a:gd name="csY93" fmla="*/ 2301240 h 4709160"/>
              <a:gd name="csX94" fmla="*/ 1982330 w 4573130"/>
              <a:gd name="csY94" fmla="*/ 2331720 h 4709160"/>
              <a:gd name="csX95" fmla="*/ 1845170 w 4573130"/>
              <a:gd name="csY95" fmla="*/ 2362200 h 4709160"/>
              <a:gd name="csX96" fmla="*/ 1586090 w 4573130"/>
              <a:gd name="csY96" fmla="*/ 2346960 h 4709160"/>
              <a:gd name="csX97" fmla="*/ 1540370 w 4573130"/>
              <a:gd name="csY97" fmla="*/ 2331720 h 4709160"/>
              <a:gd name="csX98" fmla="*/ 1479410 w 4573130"/>
              <a:gd name="csY98" fmla="*/ 2316480 h 4709160"/>
              <a:gd name="csX99" fmla="*/ 1540370 w 4573130"/>
              <a:gd name="csY99" fmla="*/ 2560320 h 4709160"/>
              <a:gd name="csX100" fmla="*/ 1525130 w 4573130"/>
              <a:gd name="csY100" fmla="*/ 3261360 h 4709160"/>
              <a:gd name="csX101" fmla="*/ 1509890 w 4573130"/>
              <a:gd name="csY101" fmla="*/ 3459480 h 4709160"/>
              <a:gd name="csX102" fmla="*/ 1464170 w 4573130"/>
              <a:gd name="csY102" fmla="*/ 3825240 h 4709160"/>
              <a:gd name="csX103" fmla="*/ 1448930 w 4573130"/>
              <a:gd name="csY103" fmla="*/ 3886200 h 4709160"/>
              <a:gd name="csX104" fmla="*/ 1418450 w 4573130"/>
              <a:gd name="csY104" fmla="*/ 3962400 h 4709160"/>
              <a:gd name="csX105" fmla="*/ 1357490 w 4573130"/>
              <a:gd name="csY105" fmla="*/ 4160520 h 4709160"/>
              <a:gd name="csX106" fmla="*/ 1311770 w 4573130"/>
              <a:gd name="csY106" fmla="*/ 4236720 h 4709160"/>
              <a:gd name="csX107" fmla="*/ 1281290 w 4573130"/>
              <a:gd name="csY107" fmla="*/ 4312920 h 4709160"/>
              <a:gd name="csX108" fmla="*/ 1235570 w 4573130"/>
              <a:gd name="csY108" fmla="*/ 4358640 h 4709160"/>
              <a:gd name="csX109" fmla="*/ 1159370 w 4573130"/>
              <a:gd name="csY109" fmla="*/ 4480560 h 4709160"/>
              <a:gd name="csX110" fmla="*/ 976490 w 4573130"/>
              <a:gd name="csY110" fmla="*/ 4632960 h 4709160"/>
              <a:gd name="csX111" fmla="*/ 900290 w 4573130"/>
              <a:gd name="csY111" fmla="*/ 4663440 h 4709160"/>
              <a:gd name="csX112" fmla="*/ 793610 w 4573130"/>
              <a:gd name="csY112" fmla="*/ 4709160 h 4709160"/>
              <a:gd name="csX113" fmla="*/ 625970 w 4573130"/>
              <a:gd name="csY113" fmla="*/ 4693920 h 4709160"/>
              <a:gd name="csX114" fmla="*/ 565010 w 4573130"/>
              <a:gd name="csY114" fmla="*/ 4678680 h 4709160"/>
              <a:gd name="csX115" fmla="*/ 473570 w 4573130"/>
              <a:gd name="csY115" fmla="*/ 4587240 h 4709160"/>
              <a:gd name="csX116" fmla="*/ 458330 w 4573130"/>
              <a:gd name="csY116" fmla="*/ 4526280 h 4709160"/>
              <a:gd name="csX117" fmla="*/ 443090 w 4573130"/>
              <a:gd name="csY117" fmla="*/ 4480560 h 4709160"/>
              <a:gd name="csX118" fmla="*/ 443090 w 4573130"/>
              <a:gd name="csY118" fmla="*/ 4450080 h 470916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  <a:cxn ang="0">
                <a:pos x="csX62" y="csY62"/>
              </a:cxn>
              <a:cxn ang="0">
                <a:pos x="csX63" y="csY63"/>
              </a:cxn>
              <a:cxn ang="0">
                <a:pos x="csX64" y="csY64"/>
              </a:cxn>
              <a:cxn ang="0">
                <a:pos x="csX65" y="csY65"/>
              </a:cxn>
              <a:cxn ang="0">
                <a:pos x="csX66" y="csY66"/>
              </a:cxn>
              <a:cxn ang="0">
                <a:pos x="csX67" y="csY67"/>
              </a:cxn>
              <a:cxn ang="0">
                <a:pos x="csX68" y="csY68"/>
              </a:cxn>
              <a:cxn ang="0">
                <a:pos x="csX69" y="csY69"/>
              </a:cxn>
              <a:cxn ang="0">
                <a:pos x="csX70" y="csY70"/>
              </a:cxn>
              <a:cxn ang="0">
                <a:pos x="csX71" y="csY71"/>
              </a:cxn>
              <a:cxn ang="0">
                <a:pos x="csX72" y="csY72"/>
              </a:cxn>
              <a:cxn ang="0">
                <a:pos x="csX73" y="csY73"/>
              </a:cxn>
              <a:cxn ang="0">
                <a:pos x="csX74" y="csY74"/>
              </a:cxn>
              <a:cxn ang="0">
                <a:pos x="csX75" y="csY75"/>
              </a:cxn>
              <a:cxn ang="0">
                <a:pos x="csX76" y="csY76"/>
              </a:cxn>
              <a:cxn ang="0">
                <a:pos x="csX77" y="csY77"/>
              </a:cxn>
              <a:cxn ang="0">
                <a:pos x="csX78" y="csY78"/>
              </a:cxn>
              <a:cxn ang="0">
                <a:pos x="csX79" y="csY79"/>
              </a:cxn>
              <a:cxn ang="0">
                <a:pos x="csX80" y="csY80"/>
              </a:cxn>
              <a:cxn ang="0">
                <a:pos x="csX81" y="csY81"/>
              </a:cxn>
              <a:cxn ang="0">
                <a:pos x="csX82" y="csY82"/>
              </a:cxn>
              <a:cxn ang="0">
                <a:pos x="csX83" y="csY83"/>
              </a:cxn>
              <a:cxn ang="0">
                <a:pos x="csX84" y="csY84"/>
              </a:cxn>
              <a:cxn ang="0">
                <a:pos x="csX85" y="csY85"/>
              </a:cxn>
              <a:cxn ang="0">
                <a:pos x="csX86" y="csY86"/>
              </a:cxn>
              <a:cxn ang="0">
                <a:pos x="csX87" y="csY87"/>
              </a:cxn>
              <a:cxn ang="0">
                <a:pos x="csX88" y="csY88"/>
              </a:cxn>
              <a:cxn ang="0">
                <a:pos x="csX89" y="csY89"/>
              </a:cxn>
              <a:cxn ang="0">
                <a:pos x="csX90" y="csY90"/>
              </a:cxn>
              <a:cxn ang="0">
                <a:pos x="csX91" y="csY91"/>
              </a:cxn>
              <a:cxn ang="0">
                <a:pos x="csX92" y="csY92"/>
              </a:cxn>
              <a:cxn ang="0">
                <a:pos x="csX93" y="csY93"/>
              </a:cxn>
              <a:cxn ang="0">
                <a:pos x="csX94" y="csY94"/>
              </a:cxn>
              <a:cxn ang="0">
                <a:pos x="csX95" y="csY95"/>
              </a:cxn>
              <a:cxn ang="0">
                <a:pos x="csX96" y="csY96"/>
              </a:cxn>
              <a:cxn ang="0">
                <a:pos x="csX97" y="csY97"/>
              </a:cxn>
              <a:cxn ang="0">
                <a:pos x="csX98" y="csY98"/>
              </a:cxn>
              <a:cxn ang="0">
                <a:pos x="csX99" y="csY99"/>
              </a:cxn>
              <a:cxn ang="0">
                <a:pos x="csX100" y="csY100"/>
              </a:cxn>
              <a:cxn ang="0">
                <a:pos x="csX101" y="csY101"/>
              </a:cxn>
              <a:cxn ang="0">
                <a:pos x="csX102" y="csY102"/>
              </a:cxn>
              <a:cxn ang="0">
                <a:pos x="csX103" y="csY103"/>
              </a:cxn>
              <a:cxn ang="0">
                <a:pos x="csX104" y="csY104"/>
              </a:cxn>
              <a:cxn ang="0">
                <a:pos x="csX105" y="csY105"/>
              </a:cxn>
              <a:cxn ang="0">
                <a:pos x="csX106" y="csY106"/>
              </a:cxn>
              <a:cxn ang="0">
                <a:pos x="csX107" y="csY107"/>
              </a:cxn>
              <a:cxn ang="0">
                <a:pos x="csX108" y="csY108"/>
              </a:cxn>
              <a:cxn ang="0">
                <a:pos x="csX109" y="csY109"/>
              </a:cxn>
              <a:cxn ang="0">
                <a:pos x="csX110" y="csY110"/>
              </a:cxn>
              <a:cxn ang="0">
                <a:pos x="csX111" y="csY111"/>
              </a:cxn>
              <a:cxn ang="0">
                <a:pos x="csX112" y="csY112"/>
              </a:cxn>
              <a:cxn ang="0">
                <a:pos x="csX113" y="csY113"/>
              </a:cxn>
              <a:cxn ang="0">
                <a:pos x="csX114" y="csY114"/>
              </a:cxn>
              <a:cxn ang="0">
                <a:pos x="csX115" y="csY115"/>
              </a:cxn>
              <a:cxn ang="0">
                <a:pos x="csX116" y="csY116"/>
              </a:cxn>
              <a:cxn ang="0">
                <a:pos x="csX117" y="csY117"/>
              </a:cxn>
              <a:cxn ang="0">
                <a:pos x="csX118" y="csY118"/>
              </a:cxn>
            </a:cxnLst>
            <a:rect l="l" t="t" r="r" b="b"/>
            <a:pathLst>
              <a:path w="4573130" h="4709160">
                <a:moveTo>
                  <a:pt x="504050" y="4495800"/>
                </a:moveTo>
                <a:lnTo>
                  <a:pt x="366890" y="4297680"/>
                </a:lnTo>
                <a:cubicBezTo>
                  <a:pt x="341830" y="4261880"/>
                  <a:pt x="310233" y="4230086"/>
                  <a:pt x="290690" y="4191000"/>
                </a:cubicBezTo>
                <a:cubicBezTo>
                  <a:pt x="266638" y="4142896"/>
                  <a:pt x="236031" y="4075381"/>
                  <a:pt x="199250" y="4038600"/>
                </a:cubicBezTo>
                <a:cubicBezTo>
                  <a:pt x="124570" y="3963920"/>
                  <a:pt x="164223" y="4011593"/>
                  <a:pt x="92570" y="3886200"/>
                </a:cubicBezTo>
                <a:cubicBezTo>
                  <a:pt x="61174" y="3336762"/>
                  <a:pt x="118407" y="3521751"/>
                  <a:pt x="46850" y="3307080"/>
                </a:cubicBezTo>
                <a:cubicBezTo>
                  <a:pt x="41770" y="3251200"/>
                  <a:pt x="38295" y="3195151"/>
                  <a:pt x="31610" y="3139440"/>
                </a:cubicBezTo>
                <a:cubicBezTo>
                  <a:pt x="23050" y="3068110"/>
                  <a:pt x="2413" y="2997911"/>
                  <a:pt x="1130" y="2926080"/>
                </a:cubicBezTo>
                <a:cubicBezTo>
                  <a:pt x="-2680" y="2712694"/>
                  <a:pt x="3328" y="2499022"/>
                  <a:pt x="16370" y="2286000"/>
                </a:cubicBezTo>
                <a:cubicBezTo>
                  <a:pt x="18630" y="2249086"/>
                  <a:pt x="39930" y="2215650"/>
                  <a:pt x="46850" y="2179320"/>
                </a:cubicBezTo>
                <a:cubicBezTo>
                  <a:pt x="60293" y="2108747"/>
                  <a:pt x="77330" y="1965960"/>
                  <a:pt x="77330" y="1965960"/>
                </a:cubicBezTo>
                <a:cubicBezTo>
                  <a:pt x="82410" y="1762760"/>
                  <a:pt x="70527" y="1558425"/>
                  <a:pt x="92570" y="1356360"/>
                </a:cubicBezTo>
                <a:cubicBezTo>
                  <a:pt x="101281" y="1276512"/>
                  <a:pt x="147636" y="1205252"/>
                  <a:pt x="168770" y="1127760"/>
                </a:cubicBezTo>
                <a:cubicBezTo>
                  <a:pt x="184010" y="1071880"/>
                  <a:pt x="194153" y="1014353"/>
                  <a:pt x="214490" y="960120"/>
                </a:cubicBezTo>
                <a:cubicBezTo>
                  <a:pt x="224891" y="932385"/>
                  <a:pt x="244970" y="909320"/>
                  <a:pt x="260210" y="883920"/>
                </a:cubicBezTo>
                <a:cubicBezTo>
                  <a:pt x="287943" y="772986"/>
                  <a:pt x="260019" y="873014"/>
                  <a:pt x="305930" y="746760"/>
                </a:cubicBezTo>
                <a:cubicBezTo>
                  <a:pt x="316910" y="716566"/>
                  <a:pt x="321178" y="683608"/>
                  <a:pt x="336410" y="655320"/>
                </a:cubicBezTo>
                <a:cubicBezTo>
                  <a:pt x="357128" y="616844"/>
                  <a:pt x="389449" y="585697"/>
                  <a:pt x="412610" y="548640"/>
                </a:cubicBezTo>
                <a:cubicBezTo>
                  <a:pt x="440330" y="504288"/>
                  <a:pt x="458410" y="454040"/>
                  <a:pt x="488810" y="411480"/>
                </a:cubicBezTo>
                <a:cubicBezTo>
                  <a:pt x="532201" y="350733"/>
                  <a:pt x="578535" y="323746"/>
                  <a:pt x="641210" y="289560"/>
                </a:cubicBezTo>
                <a:cubicBezTo>
                  <a:pt x="671127" y="273242"/>
                  <a:pt x="699883" y="253202"/>
                  <a:pt x="732650" y="243840"/>
                </a:cubicBezTo>
                <a:cubicBezTo>
                  <a:pt x="772030" y="232588"/>
                  <a:pt x="814315" y="236148"/>
                  <a:pt x="854570" y="228600"/>
                </a:cubicBezTo>
                <a:cubicBezTo>
                  <a:pt x="895743" y="220880"/>
                  <a:pt x="935672" y="207540"/>
                  <a:pt x="976490" y="198120"/>
                </a:cubicBezTo>
                <a:cubicBezTo>
                  <a:pt x="1001730" y="192295"/>
                  <a:pt x="1027290" y="187960"/>
                  <a:pt x="1052690" y="182880"/>
                </a:cubicBezTo>
                <a:cubicBezTo>
                  <a:pt x="1142483" y="189294"/>
                  <a:pt x="1257728" y="175774"/>
                  <a:pt x="1342250" y="228600"/>
                </a:cubicBezTo>
                <a:cubicBezTo>
                  <a:pt x="1360527" y="240023"/>
                  <a:pt x="1371289" y="260672"/>
                  <a:pt x="1387970" y="274320"/>
                </a:cubicBezTo>
                <a:cubicBezTo>
                  <a:pt x="1427287" y="306488"/>
                  <a:pt x="1479410" y="325120"/>
                  <a:pt x="1509890" y="365760"/>
                </a:cubicBezTo>
                <a:cubicBezTo>
                  <a:pt x="1542202" y="408843"/>
                  <a:pt x="1552069" y="436088"/>
                  <a:pt x="1601330" y="457200"/>
                </a:cubicBezTo>
                <a:cubicBezTo>
                  <a:pt x="1620582" y="465451"/>
                  <a:pt x="1641970" y="467360"/>
                  <a:pt x="1662290" y="472440"/>
                </a:cubicBezTo>
                <a:cubicBezTo>
                  <a:pt x="1819252" y="590162"/>
                  <a:pt x="1619840" y="448857"/>
                  <a:pt x="1799450" y="548640"/>
                </a:cubicBezTo>
                <a:cubicBezTo>
                  <a:pt x="1821654" y="560975"/>
                  <a:pt x="1838111" y="582197"/>
                  <a:pt x="1860410" y="594360"/>
                </a:cubicBezTo>
                <a:cubicBezTo>
                  <a:pt x="1946748" y="641454"/>
                  <a:pt x="1958713" y="638405"/>
                  <a:pt x="2043290" y="655320"/>
                </a:cubicBezTo>
                <a:cubicBezTo>
                  <a:pt x="2157949" y="648575"/>
                  <a:pt x="2285848" y="663581"/>
                  <a:pt x="2393810" y="609600"/>
                </a:cubicBezTo>
                <a:cubicBezTo>
                  <a:pt x="2424290" y="594360"/>
                  <a:pt x="2456896" y="582783"/>
                  <a:pt x="2485250" y="563880"/>
                </a:cubicBezTo>
                <a:cubicBezTo>
                  <a:pt x="2643912" y="458106"/>
                  <a:pt x="2386052" y="582999"/>
                  <a:pt x="2607170" y="472440"/>
                </a:cubicBezTo>
                <a:cubicBezTo>
                  <a:pt x="2641774" y="455138"/>
                  <a:pt x="2679713" y="444926"/>
                  <a:pt x="2713850" y="426720"/>
                </a:cubicBezTo>
                <a:cubicBezTo>
                  <a:pt x="2756136" y="404167"/>
                  <a:pt x="2794160" y="374297"/>
                  <a:pt x="2835770" y="350520"/>
                </a:cubicBezTo>
                <a:cubicBezTo>
                  <a:pt x="2865358" y="333613"/>
                  <a:pt x="2897141" y="320837"/>
                  <a:pt x="2927210" y="304800"/>
                </a:cubicBezTo>
                <a:cubicBezTo>
                  <a:pt x="2973359" y="280187"/>
                  <a:pt x="3019289" y="255118"/>
                  <a:pt x="3064370" y="228600"/>
                </a:cubicBezTo>
                <a:cubicBezTo>
                  <a:pt x="3105678" y="204301"/>
                  <a:pt x="3141975" y="170647"/>
                  <a:pt x="3186290" y="152400"/>
                </a:cubicBezTo>
                <a:cubicBezTo>
                  <a:pt x="3229598" y="134567"/>
                  <a:pt x="3278013" y="133279"/>
                  <a:pt x="3323450" y="121920"/>
                </a:cubicBezTo>
                <a:cubicBezTo>
                  <a:pt x="3359329" y="112950"/>
                  <a:pt x="3394749" y="102208"/>
                  <a:pt x="3430130" y="91440"/>
                </a:cubicBezTo>
                <a:cubicBezTo>
                  <a:pt x="3719648" y="3326"/>
                  <a:pt x="3584100" y="30218"/>
                  <a:pt x="3765410" y="0"/>
                </a:cubicBezTo>
                <a:cubicBezTo>
                  <a:pt x="3816210" y="5080"/>
                  <a:pt x="3867151" y="8908"/>
                  <a:pt x="3917810" y="15240"/>
                </a:cubicBezTo>
                <a:cubicBezTo>
                  <a:pt x="3948472" y="19073"/>
                  <a:pt x="3981985" y="15939"/>
                  <a:pt x="4009250" y="30480"/>
                </a:cubicBezTo>
                <a:cubicBezTo>
                  <a:pt x="4064111" y="59739"/>
                  <a:pt x="4174078" y="157895"/>
                  <a:pt x="4222610" y="213360"/>
                </a:cubicBezTo>
                <a:cubicBezTo>
                  <a:pt x="4335304" y="342153"/>
                  <a:pt x="4357888" y="370180"/>
                  <a:pt x="4435970" y="502920"/>
                </a:cubicBezTo>
                <a:cubicBezTo>
                  <a:pt x="4462488" y="548001"/>
                  <a:pt x="4491206" y="592163"/>
                  <a:pt x="4512170" y="640080"/>
                </a:cubicBezTo>
                <a:cubicBezTo>
                  <a:pt x="4526993" y="673962"/>
                  <a:pt x="4530955" y="711675"/>
                  <a:pt x="4542650" y="746760"/>
                </a:cubicBezTo>
                <a:cubicBezTo>
                  <a:pt x="4551301" y="772713"/>
                  <a:pt x="4562970" y="797560"/>
                  <a:pt x="4573130" y="822960"/>
                </a:cubicBezTo>
                <a:cubicBezTo>
                  <a:pt x="4568050" y="934720"/>
                  <a:pt x="4565332" y="1046612"/>
                  <a:pt x="4557890" y="1158240"/>
                </a:cubicBezTo>
                <a:cubicBezTo>
                  <a:pt x="4555166" y="1199106"/>
                  <a:pt x="4543581" y="1239214"/>
                  <a:pt x="4542650" y="1280160"/>
                </a:cubicBezTo>
                <a:cubicBezTo>
                  <a:pt x="4528335" y="1909999"/>
                  <a:pt x="4526485" y="2540081"/>
                  <a:pt x="4512170" y="3169920"/>
                </a:cubicBezTo>
                <a:cubicBezTo>
                  <a:pt x="4509967" y="3266853"/>
                  <a:pt x="4492267" y="3308160"/>
                  <a:pt x="4466450" y="3398520"/>
                </a:cubicBezTo>
                <a:cubicBezTo>
                  <a:pt x="4427670" y="3786324"/>
                  <a:pt x="4486243" y="3354778"/>
                  <a:pt x="4405490" y="3657600"/>
                </a:cubicBezTo>
                <a:cubicBezTo>
                  <a:pt x="4394937" y="3697173"/>
                  <a:pt x="4396478" y="3739040"/>
                  <a:pt x="4390250" y="3779520"/>
                </a:cubicBezTo>
                <a:cubicBezTo>
                  <a:pt x="4386311" y="3805122"/>
                  <a:pt x="4379644" y="3830235"/>
                  <a:pt x="4375010" y="3855720"/>
                </a:cubicBezTo>
                <a:cubicBezTo>
                  <a:pt x="4369482" y="3886122"/>
                  <a:pt x="4367900" y="3917348"/>
                  <a:pt x="4359770" y="3947160"/>
                </a:cubicBezTo>
                <a:cubicBezTo>
                  <a:pt x="4352572" y="3973553"/>
                  <a:pt x="4342031" y="3999152"/>
                  <a:pt x="4329290" y="4023360"/>
                </a:cubicBezTo>
                <a:cubicBezTo>
                  <a:pt x="4199934" y="4269136"/>
                  <a:pt x="4253876" y="4174777"/>
                  <a:pt x="4131170" y="4328160"/>
                </a:cubicBezTo>
                <a:cubicBezTo>
                  <a:pt x="4068330" y="4406710"/>
                  <a:pt x="4094520" y="4394963"/>
                  <a:pt x="3994010" y="4465320"/>
                </a:cubicBezTo>
                <a:cubicBezTo>
                  <a:pt x="3975398" y="4478348"/>
                  <a:pt x="3954144" y="4487363"/>
                  <a:pt x="3933050" y="4495800"/>
                </a:cubicBezTo>
                <a:cubicBezTo>
                  <a:pt x="3824260" y="4539316"/>
                  <a:pt x="3824188" y="4528022"/>
                  <a:pt x="3689210" y="4541520"/>
                </a:cubicBezTo>
                <a:cubicBezTo>
                  <a:pt x="3557130" y="4531360"/>
                  <a:pt x="3424351" y="4527992"/>
                  <a:pt x="3292970" y="4511040"/>
                </a:cubicBezTo>
                <a:cubicBezTo>
                  <a:pt x="3265838" y="4507539"/>
                  <a:pt x="3241675" y="4491880"/>
                  <a:pt x="3216770" y="4480560"/>
                </a:cubicBezTo>
                <a:cubicBezTo>
                  <a:pt x="3071283" y="4414430"/>
                  <a:pt x="3176363" y="4451851"/>
                  <a:pt x="3079610" y="4419600"/>
                </a:cubicBezTo>
                <a:cubicBezTo>
                  <a:pt x="3054210" y="4399280"/>
                  <a:pt x="3029432" y="4378157"/>
                  <a:pt x="3003410" y="4358640"/>
                </a:cubicBezTo>
                <a:cubicBezTo>
                  <a:pt x="2953843" y="4321465"/>
                  <a:pt x="2939163" y="4326607"/>
                  <a:pt x="2896730" y="4267200"/>
                </a:cubicBezTo>
                <a:cubicBezTo>
                  <a:pt x="2862296" y="4218992"/>
                  <a:pt x="2805290" y="4114800"/>
                  <a:pt x="2805290" y="4114800"/>
                </a:cubicBezTo>
                <a:cubicBezTo>
                  <a:pt x="2793427" y="4008032"/>
                  <a:pt x="2793052" y="3981971"/>
                  <a:pt x="2774810" y="3886200"/>
                </a:cubicBezTo>
                <a:cubicBezTo>
                  <a:pt x="2760270" y="3809863"/>
                  <a:pt x="2750438" y="3732319"/>
                  <a:pt x="2729090" y="3657600"/>
                </a:cubicBezTo>
                <a:cubicBezTo>
                  <a:pt x="2718930" y="3622040"/>
                  <a:pt x="2706926" y="3586956"/>
                  <a:pt x="2698610" y="3550920"/>
                </a:cubicBezTo>
                <a:cubicBezTo>
                  <a:pt x="2690680" y="3516559"/>
                  <a:pt x="2672377" y="3382528"/>
                  <a:pt x="2668130" y="3352800"/>
                </a:cubicBezTo>
                <a:cubicBezTo>
                  <a:pt x="2673210" y="3246120"/>
                  <a:pt x="2670645" y="3138800"/>
                  <a:pt x="2683370" y="3032760"/>
                </a:cubicBezTo>
                <a:cubicBezTo>
                  <a:pt x="2686077" y="3010203"/>
                  <a:pt x="2697786" y="2987864"/>
                  <a:pt x="2713850" y="2971800"/>
                </a:cubicBezTo>
                <a:cubicBezTo>
                  <a:pt x="2744750" y="2940900"/>
                  <a:pt x="2782166" y="2916526"/>
                  <a:pt x="2820530" y="2895600"/>
                </a:cubicBezTo>
                <a:cubicBezTo>
                  <a:pt x="2838918" y="2885570"/>
                  <a:pt x="2861170" y="2885440"/>
                  <a:pt x="2881490" y="2880360"/>
                </a:cubicBezTo>
                <a:cubicBezTo>
                  <a:pt x="2937370" y="2885440"/>
                  <a:pt x="2993020" y="2895600"/>
                  <a:pt x="3049130" y="2895600"/>
                </a:cubicBezTo>
                <a:cubicBezTo>
                  <a:pt x="3080030" y="2895600"/>
                  <a:pt x="3128805" y="2908933"/>
                  <a:pt x="3140570" y="2880360"/>
                </a:cubicBezTo>
                <a:cubicBezTo>
                  <a:pt x="3171578" y="2805056"/>
                  <a:pt x="3147707" y="2717554"/>
                  <a:pt x="3155810" y="2636520"/>
                </a:cubicBezTo>
                <a:cubicBezTo>
                  <a:pt x="3157894" y="2615679"/>
                  <a:pt x="3165970" y="2595880"/>
                  <a:pt x="3171050" y="2575560"/>
                </a:cubicBezTo>
                <a:cubicBezTo>
                  <a:pt x="3188699" y="2416716"/>
                  <a:pt x="3204179" y="2346292"/>
                  <a:pt x="3171050" y="2164080"/>
                </a:cubicBezTo>
                <a:cubicBezTo>
                  <a:pt x="3166506" y="2139090"/>
                  <a:pt x="3140093" y="2123789"/>
                  <a:pt x="3125330" y="2103120"/>
                </a:cubicBezTo>
                <a:cubicBezTo>
                  <a:pt x="3114684" y="2088215"/>
                  <a:pt x="3109153" y="2068842"/>
                  <a:pt x="3094850" y="2057400"/>
                </a:cubicBezTo>
                <a:cubicBezTo>
                  <a:pt x="3082306" y="2047365"/>
                  <a:pt x="3063895" y="2048488"/>
                  <a:pt x="3049130" y="2042160"/>
                </a:cubicBezTo>
                <a:cubicBezTo>
                  <a:pt x="3028248" y="2033211"/>
                  <a:pt x="3008490" y="2021840"/>
                  <a:pt x="2988170" y="2011680"/>
                </a:cubicBezTo>
                <a:cubicBezTo>
                  <a:pt x="2927210" y="2016760"/>
                  <a:pt x="2865629" y="2016864"/>
                  <a:pt x="2805290" y="2026920"/>
                </a:cubicBezTo>
                <a:cubicBezTo>
                  <a:pt x="2711760" y="2042508"/>
                  <a:pt x="2717419" y="2063235"/>
                  <a:pt x="2637650" y="2103120"/>
                </a:cubicBezTo>
                <a:cubicBezTo>
                  <a:pt x="2623282" y="2110304"/>
                  <a:pt x="2606695" y="2112032"/>
                  <a:pt x="2591930" y="2118360"/>
                </a:cubicBezTo>
                <a:cubicBezTo>
                  <a:pt x="2460105" y="2174856"/>
                  <a:pt x="2592472" y="2128339"/>
                  <a:pt x="2485250" y="2164080"/>
                </a:cubicBezTo>
                <a:cubicBezTo>
                  <a:pt x="2464930" y="2179320"/>
                  <a:pt x="2446589" y="2197637"/>
                  <a:pt x="2424290" y="2209800"/>
                </a:cubicBezTo>
                <a:cubicBezTo>
                  <a:pt x="2390326" y="2228326"/>
                  <a:pt x="2353531" y="2241152"/>
                  <a:pt x="2317610" y="2255520"/>
                </a:cubicBezTo>
                <a:cubicBezTo>
                  <a:pt x="2290407" y="2266401"/>
                  <a:pt x="2237424" y="2281183"/>
                  <a:pt x="2210930" y="2286000"/>
                </a:cubicBezTo>
                <a:cubicBezTo>
                  <a:pt x="2175588" y="2292426"/>
                  <a:pt x="2139682" y="2295335"/>
                  <a:pt x="2104250" y="2301240"/>
                </a:cubicBezTo>
                <a:cubicBezTo>
                  <a:pt x="1992706" y="2319831"/>
                  <a:pt x="2064774" y="2308165"/>
                  <a:pt x="1982330" y="2331720"/>
                </a:cubicBezTo>
                <a:cubicBezTo>
                  <a:pt x="1932111" y="2346068"/>
                  <a:pt x="1897548" y="2351724"/>
                  <a:pt x="1845170" y="2362200"/>
                </a:cubicBezTo>
                <a:cubicBezTo>
                  <a:pt x="1758810" y="2357120"/>
                  <a:pt x="1672170" y="2355568"/>
                  <a:pt x="1586090" y="2346960"/>
                </a:cubicBezTo>
                <a:cubicBezTo>
                  <a:pt x="1570105" y="2345362"/>
                  <a:pt x="1555816" y="2336133"/>
                  <a:pt x="1540370" y="2331720"/>
                </a:cubicBezTo>
                <a:cubicBezTo>
                  <a:pt x="1520231" y="2325966"/>
                  <a:pt x="1499730" y="2321560"/>
                  <a:pt x="1479410" y="2316480"/>
                </a:cubicBezTo>
                <a:cubicBezTo>
                  <a:pt x="1516191" y="2500385"/>
                  <a:pt x="1493507" y="2419732"/>
                  <a:pt x="1540370" y="2560320"/>
                </a:cubicBezTo>
                <a:cubicBezTo>
                  <a:pt x="1535290" y="2794000"/>
                  <a:pt x="1533049" y="3027759"/>
                  <a:pt x="1525130" y="3261360"/>
                </a:cubicBezTo>
                <a:cubicBezTo>
                  <a:pt x="1522886" y="3327557"/>
                  <a:pt x="1516072" y="3393534"/>
                  <a:pt x="1509890" y="3459480"/>
                </a:cubicBezTo>
                <a:cubicBezTo>
                  <a:pt x="1493390" y="3635480"/>
                  <a:pt x="1493989" y="3691055"/>
                  <a:pt x="1464170" y="3825240"/>
                </a:cubicBezTo>
                <a:cubicBezTo>
                  <a:pt x="1459626" y="3845687"/>
                  <a:pt x="1455554" y="3866329"/>
                  <a:pt x="1448930" y="3886200"/>
                </a:cubicBezTo>
                <a:cubicBezTo>
                  <a:pt x="1440279" y="3912153"/>
                  <a:pt x="1427101" y="3936447"/>
                  <a:pt x="1418450" y="3962400"/>
                </a:cubicBezTo>
                <a:cubicBezTo>
                  <a:pt x="1403124" y="4008378"/>
                  <a:pt x="1378832" y="4113568"/>
                  <a:pt x="1357490" y="4160520"/>
                </a:cubicBezTo>
                <a:cubicBezTo>
                  <a:pt x="1345233" y="4187486"/>
                  <a:pt x="1325017" y="4210226"/>
                  <a:pt x="1311770" y="4236720"/>
                </a:cubicBezTo>
                <a:cubicBezTo>
                  <a:pt x="1299536" y="4261189"/>
                  <a:pt x="1295789" y="4289722"/>
                  <a:pt x="1281290" y="4312920"/>
                </a:cubicBezTo>
                <a:cubicBezTo>
                  <a:pt x="1269867" y="4331197"/>
                  <a:pt x="1248502" y="4341398"/>
                  <a:pt x="1235570" y="4358640"/>
                </a:cubicBezTo>
                <a:cubicBezTo>
                  <a:pt x="1221869" y="4376908"/>
                  <a:pt x="1180655" y="4455728"/>
                  <a:pt x="1159370" y="4480560"/>
                </a:cubicBezTo>
                <a:cubicBezTo>
                  <a:pt x="1120973" y="4525357"/>
                  <a:pt x="1018014" y="4616350"/>
                  <a:pt x="976490" y="4632960"/>
                </a:cubicBezTo>
                <a:cubicBezTo>
                  <a:pt x="951090" y="4643120"/>
                  <a:pt x="924759" y="4651206"/>
                  <a:pt x="900290" y="4663440"/>
                </a:cubicBezTo>
                <a:cubicBezTo>
                  <a:pt x="795044" y="4716063"/>
                  <a:pt x="920481" y="4677442"/>
                  <a:pt x="793610" y="4709160"/>
                </a:cubicBezTo>
                <a:cubicBezTo>
                  <a:pt x="737730" y="4704080"/>
                  <a:pt x="681588" y="4701336"/>
                  <a:pt x="625970" y="4693920"/>
                </a:cubicBezTo>
                <a:cubicBezTo>
                  <a:pt x="605208" y="4691152"/>
                  <a:pt x="582169" y="4690691"/>
                  <a:pt x="565010" y="4678680"/>
                </a:cubicBezTo>
                <a:cubicBezTo>
                  <a:pt x="529697" y="4653961"/>
                  <a:pt x="473570" y="4587240"/>
                  <a:pt x="473570" y="4587240"/>
                </a:cubicBezTo>
                <a:cubicBezTo>
                  <a:pt x="468490" y="4566920"/>
                  <a:pt x="464084" y="4546419"/>
                  <a:pt x="458330" y="4526280"/>
                </a:cubicBezTo>
                <a:cubicBezTo>
                  <a:pt x="453917" y="4510834"/>
                  <a:pt x="446240" y="4496312"/>
                  <a:pt x="443090" y="4480560"/>
                </a:cubicBezTo>
                <a:cubicBezTo>
                  <a:pt x="441097" y="4470597"/>
                  <a:pt x="443090" y="4460240"/>
                  <a:pt x="443090" y="4450080"/>
                </a:cubicBezTo>
              </a:path>
            </a:pathLst>
          </a:custGeom>
          <a:noFill/>
          <a:ln w="12700" cap="flat">
            <a:solidFill>
              <a:srgbClr val="002060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91439" tIns="45719" rIns="91439" bIns="45719" numCol="1" spcCol="38100" rtlCol="0" anchor="t">
            <a:noAutofit/>
          </a:bodyPr>
          <a:lstStyle/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</a:endParaRPr>
          </a:p>
        </p:txBody>
      </p:sp>
      <p:sp>
        <p:nvSpPr>
          <p:cNvPr id="27" name="M Kraft…">
            <a:extLst>
              <a:ext uri="{FF2B5EF4-FFF2-40B4-BE49-F238E27FC236}">
                <a16:creationId xmlns:a16="http://schemas.microsoft.com/office/drawing/2014/main" id="{DFD60F69-1B0C-E23C-A068-8A67DF1192B7}"/>
              </a:ext>
            </a:extLst>
          </p:cNvPr>
          <p:cNvSpPr txBox="1"/>
          <p:nvPr/>
        </p:nvSpPr>
        <p:spPr>
          <a:xfrm>
            <a:off x="6519337" y="8554010"/>
            <a:ext cx="3554051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PLANNING:</a:t>
            </a:r>
          </a:p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COLONIC CANCER</a:t>
            </a:r>
            <a:endParaRPr lang="en-GB" sz="3200" dirty="0"/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08C4F6E6-5816-6151-42A9-045A1D4976F1}"/>
              </a:ext>
            </a:extLst>
          </p:cNvPr>
          <p:cNvSpPr/>
          <p:nvPr/>
        </p:nvSpPr>
        <p:spPr>
          <a:xfrm>
            <a:off x="11185162" y="1169233"/>
            <a:ext cx="5918616" cy="8584367"/>
          </a:xfrm>
          <a:prstGeom prst="rect">
            <a:avLst/>
          </a:prstGeom>
          <a:solidFill>
            <a:srgbClr val="FFC000">
              <a:alpha val="19000"/>
            </a:srgb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11" name="M Kraft…">
            <a:extLst>
              <a:ext uri="{FF2B5EF4-FFF2-40B4-BE49-F238E27FC236}">
                <a16:creationId xmlns:a16="http://schemas.microsoft.com/office/drawing/2014/main" id="{EA34AF28-CF66-70B0-632F-E42651B6A936}"/>
              </a:ext>
            </a:extLst>
          </p:cNvPr>
          <p:cNvSpPr txBox="1"/>
          <p:nvPr/>
        </p:nvSpPr>
        <p:spPr>
          <a:xfrm>
            <a:off x="11254411" y="1290958"/>
            <a:ext cx="5729445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u="sng" dirty="0"/>
              <a:t>FUTURE</a:t>
            </a:r>
            <a:endParaRPr lang="en-GB" sz="3200" u="sng" dirty="0"/>
          </a:p>
        </p:txBody>
      </p:sp>
      <p:sp>
        <p:nvSpPr>
          <p:cNvPr id="22" name="M Kraft…">
            <a:extLst>
              <a:ext uri="{FF2B5EF4-FFF2-40B4-BE49-F238E27FC236}">
                <a16:creationId xmlns:a16="http://schemas.microsoft.com/office/drawing/2014/main" id="{54A51A14-687F-DC7C-F92C-E6EC0479DDF8}"/>
              </a:ext>
            </a:extLst>
          </p:cNvPr>
          <p:cNvSpPr txBox="1"/>
          <p:nvPr/>
        </p:nvSpPr>
        <p:spPr>
          <a:xfrm>
            <a:off x="11871227" y="8527972"/>
            <a:ext cx="3554051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GENERATING EVIDENCE</a:t>
            </a:r>
            <a:endParaRPr lang="en-GB" sz="3200" dirty="0"/>
          </a:p>
        </p:txBody>
      </p:sp>
      <p:cxnSp>
        <p:nvCxnSpPr>
          <p:cNvPr id="23" name="Connettore 2 22">
            <a:extLst>
              <a:ext uri="{FF2B5EF4-FFF2-40B4-BE49-F238E27FC236}">
                <a16:creationId xmlns:a16="http://schemas.microsoft.com/office/drawing/2014/main" id="{355BDF9C-6605-4438-29B4-072CE4043C9A}"/>
              </a:ext>
            </a:extLst>
          </p:cNvPr>
          <p:cNvCxnSpPr>
            <a:cxnSpLocks/>
            <a:stCxn id="27" idx="3"/>
          </p:cNvCxnSpPr>
          <p:nvPr/>
        </p:nvCxnSpPr>
        <p:spPr>
          <a:xfrm>
            <a:off x="10073388" y="9097749"/>
            <a:ext cx="1654608" cy="0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47" name="M Kraft…">
            <a:extLst>
              <a:ext uri="{FF2B5EF4-FFF2-40B4-BE49-F238E27FC236}">
                <a16:creationId xmlns:a16="http://schemas.microsoft.com/office/drawing/2014/main" id="{1DB1DD61-F421-060A-02F8-26B3BF86B76C}"/>
              </a:ext>
            </a:extLst>
          </p:cNvPr>
          <p:cNvSpPr txBox="1"/>
          <p:nvPr/>
        </p:nvSpPr>
        <p:spPr>
          <a:xfrm>
            <a:off x="12512444" y="2146569"/>
            <a:ext cx="3213377" cy="5950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else?</a:t>
            </a:r>
            <a:endParaRPr lang="en-GB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074930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22" grpId="0" animBg="1"/>
      <p:bldP spid="4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82DBBB-5B1B-8AB1-FF39-D5B878797C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ttangolo 32">
            <a:extLst>
              <a:ext uri="{FF2B5EF4-FFF2-40B4-BE49-F238E27FC236}">
                <a16:creationId xmlns:a16="http://schemas.microsoft.com/office/drawing/2014/main" id="{EEBF9014-60F4-BDD7-C37C-97A83F42B9B8}"/>
              </a:ext>
            </a:extLst>
          </p:cNvPr>
          <p:cNvSpPr/>
          <p:nvPr/>
        </p:nvSpPr>
        <p:spPr>
          <a:xfrm>
            <a:off x="11185162" y="1169233"/>
            <a:ext cx="5918616" cy="8584367"/>
          </a:xfrm>
          <a:prstGeom prst="rect">
            <a:avLst/>
          </a:prstGeom>
          <a:solidFill>
            <a:srgbClr val="FFC000">
              <a:alpha val="19000"/>
            </a:srgb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34" name="Rettangolo 33">
            <a:extLst>
              <a:ext uri="{FF2B5EF4-FFF2-40B4-BE49-F238E27FC236}">
                <a16:creationId xmlns:a16="http://schemas.microsoft.com/office/drawing/2014/main" id="{656B225D-7BE5-5AD9-77CE-34CC6317FC5B}"/>
              </a:ext>
            </a:extLst>
          </p:cNvPr>
          <p:cNvSpPr/>
          <p:nvPr/>
        </p:nvSpPr>
        <p:spPr>
          <a:xfrm>
            <a:off x="493560" y="1153333"/>
            <a:ext cx="4442923" cy="8584367"/>
          </a:xfrm>
          <a:prstGeom prst="rect">
            <a:avLst/>
          </a:prstGeom>
          <a:solidFill>
            <a:schemeClr val="accent2">
              <a:lumMod val="20000"/>
              <a:lumOff val="8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32" name="Rettangolo 31">
            <a:extLst>
              <a:ext uri="{FF2B5EF4-FFF2-40B4-BE49-F238E27FC236}">
                <a16:creationId xmlns:a16="http://schemas.microsoft.com/office/drawing/2014/main" id="{D68C1D4F-672A-9A0E-1FE5-1ADE700692AB}"/>
              </a:ext>
            </a:extLst>
          </p:cNvPr>
          <p:cNvSpPr/>
          <p:nvPr/>
        </p:nvSpPr>
        <p:spPr>
          <a:xfrm>
            <a:off x="4931764" y="1169233"/>
            <a:ext cx="6255615" cy="8584367"/>
          </a:xfrm>
          <a:prstGeom prst="rect">
            <a:avLst/>
          </a:prstGeom>
          <a:solidFill>
            <a:schemeClr val="accent1">
              <a:lumMod val="60000"/>
              <a:lumOff val="40000"/>
              <a:alpha val="19000"/>
            </a:schemeClr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6223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4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2" name="M Kraft…">
            <a:extLst>
              <a:ext uri="{FF2B5EF4-FFF2-40B4-BE49-F238E27FC236}">
                <a16:creationId xmlns:a16="http://schemas.microsoft.com/office/drawing/2014/main" id="{929D8E92-6920-EF5B-B485-1FDEBA29BC94}"/>
              </a:ext>
            </a:extLst>
          </p:cNvPr>
          <p:cNvSpPr txBox="1"/>
          <p:nvPr/>
        </p:nvSpPr>
        <p:spPr>
          <a:xfrm>
            <a:off x="576445" y="4966579"/>
            <a:ext cx="4235144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 TECHNOLOGIES CRC</a:t>
            </a:r>
            <a:endParaRPr lang="en-GB" sz="3200" dirty="0"/>
          </a:p>
        </p:txBody>
      </p:sp>
      <p:sp>
        <p:nvSpPr>
          <p:cNvPr id="3" name="M Kraft…">
            <a:extLst>
              <a:ext uri="{FF2B5EF4-FFF2-40B4-BE49-F238E27FC236}">
                <a16:creationId xmlns:a16="http://schemas.microsoft.com/office/drawing/2014/main" id="{95020F5B-23EE-C8E4-6392-F6AFC174BBD9}"/>
              </a:ext>
            </a:extLst>
          </p:cNvPr>
          <p:cNvSpPr txBox="1"/>
          <p:nvPr/>
        </p:nvSpPr>
        <p:spPr>
          <a:xfrm>
            <a:off x="7136434" y="2736181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3D-CT PRINTING</a:t>
            </a:r>
            <a:endParaRPr lang="en-GB" sz="3200" dirty="0"/>
          </a:p>
        </p:txBody>
      </p:sp>
      <p:sp>
        <p:nvSpPr>
          <p:cNvPr id="5" name="M Kraft…">
            <a:extLst>
              <a:ext uri="{FF2B5EF4-FFF2-40B4-BE49-F238E27FC236}">
                <a16:creationId xmlns:a16="http://schemas.microsoft.com/office/drawing/2014/main" id="{8E562DFC-151C-46FE-9CE8-0E117A9390F5}"/>
              </a:ext>
            </a:extLst>
          </p:cNvPr>
          <p:cNvSpPr txBox="1"/>
          <p:nvPr/>
        </p:nvSpPr>
        <p:spPr>
          <a:xfrm>
            <a:off x="7136434" y="5171869"/>
            <a:ext cx="3554051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3D-MR IMAGING</a:t>
            </a:r>
            <a:endParaRPr lang="en-GB" sz="3200" dirty="0"/>
          </a:p>
        </p:txBody>
      </p:sp>
      <p:sp>
        <p:nvSpPr>
          <p:cNvPr id="6" name="M Kraft…">
            <a:extLst>
              <a:ext uri="{FF2B5EF4-FFF2-40B4-BE49-F238E27FC236}">
                <a16:creationId xmlns:a16="http://schemas.microsoft.com/office/drawing/2014/main" id="{4B6EF841-E363-E293-38CF-54EA2C5CAB32}"/>
              </a:ext>
            </a:extLst>
          </p:cNvPr>
          <p:cNvSpPr txBox="1"/>
          <p:nvPr/>
        </p:nvSpPr>
        <p:spPr>
          <a:xfrm>
            <a:off x="7106454" y="7652527"/>
            <a:ext cx="3926307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3D-MR PREDICTING</a:t>
            </a:r>
            <a:endParaRPr lang="en-GB" sz="3200" dirty="0"/>
          </a:p>
        </p:txBody>
      </p:sp>
      <p:cxnSp>
        <p:nvCxnSpPr>
          <p:cNvPr id="8" name="Connettore 2 7">
            <a:extLst>
              <a:ext uri="{FF2B5EF4-FFF2-40B4-BE49-F238E27FC236}">
                <a16:creationId xmlns:a16="http://schemas.microsoft.com/office/drawing/2014/main" id="{1E1335BC-744C-2DD7-C4F8-18C727500631}"/>
              </a:ext>
            </a:extLst>
          </p:cNvPr>
          <p:cNvCxnSpPr>
            <a:cxnSpLocks/>
            <a:stCxn id="2" idx="3"/>
            <a:endCxn id="3" idx="1"/>
          </p:cNvCxnSpPr>
          <p:nvPr/>
        </p:nvCxnSpPr>
        <p:spPr>
          <a:xfrm flipV="1">
            <a:off x="4811589" y="3033699"/>
            <a:ext cx="2324845" cy="2476619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9" name="Connettore 2 8">
            <a:extLst>
              <a:ext uri="{FF2B5EF4-FFF2-40B4-BE49-F238E27FC236}">
                <a16:creationId xmlns:a16="http://schemas.microsoft.com/office/drawing/2014/main" id="{4A9B3026-98AA-538F-561E-6827E5371D64}"/>
              </a:ext>
            </a:extLst>
          </p:cNvPr>
          <p:cNvCxnSpPr>
            <a:cxnSpLocks/>
            <a:stCxn id="2" idx="3"/>
            <a:endCxn id="5" idx="1"/>
          </p:cNvCxnSpPr>
          <p:nvPr/>
        </p:nvCxnSpPr>
        <p:spPr>
          <a:xfrm flipV="1">
            <a:off x="4811589" y="5469387"/>
            <a:ext cx="2324845" cy="40931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2" name="Connettore 2 11">
            <a:extLst>
              <a:ext uri="{FF2B5EF4-FFF2-40B4-BE49-F238E27FC236}">
                <a16:creationId xmlns:a16="http://schemas.microsoft.com/office/drawing/2014/main" id="{41A30EF9-5918-06FE-C7A6-23B56A28690F}"/>
              </a:ext>
            </a:extLst>
          </p:cNvPr>
          <p:cNvCxnSpPr>
            <a:cxnSpLocks/>
            <a:stCxn id="2" idx="3"/>
          </p:cNvCxnSpPr>
          <p:nvPr/>
        </p:nvCxnSpPr>
        <p:spPr>
          <a:xfrm>
            <a:off x="4811589" y="5510318"/>
            <a:ext cx="2135674" cy="2302588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5" name="M Kraft…">
            <a:extLst>
              <a:ext uri="{FF2B5EF4-FFF2-40B4-BE49-F238E27FC236}">
                <a16:creationId xmlns:a16="http://schemas.microsoft.com/office/drawing/2014/main" id="{8E85442D-A26F-3AA8-FED6-36CDE5E25872}"/>
              </a:ext>
            </a:extLst>
          </p:cNvPr>
          <p:cNvSpPr txBox="1"/>
          <p:nvPr/>
        </p:nvSpPr>
        <p:spPr>
          <a:xfrm>
            <a:off x="576446" y="1290959"/>
            <a:ext cx="10486296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u="sng" dirty="0"/>
              <a:t>PRESENT</a:t>
            </a:r>
            <a:endParaRPr lang="en-GB" sz="3200" u="sng" dirty="0"/>
          </a:p>
        </p:txBody>
      </p:sp>
      <p:sp>
        <p:nvSpPr>
          <p:cNvPr id="16" name="M Kraft…">
            <a:extLst>
              <a:ext uri="{FF2B5EF4-FFF2-40B4-BE49-F238E27FC236}">
                <a16:creationId xmlns:a16="http://schemas.microsoft.com/office/drawing/2014/main" id="{B5F847F9-FEBE-B49C-BD7C-E7B50A28F545}"/>
              </a:ext>
            </a:extLst>
          </p:cNvPr>
          <p:cNvSpPr txBox="1"/>
          <p:nvPr/>
        </p:nvSpPr>
        <p:spPr>
          <a:xfrm>
            <a:off x="11254411" y="1290958"/>
            <a:ext cx="5729445" cy="59503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u="sng" dirty="0"/>
              <a:t>FUTURE</a:t>
            </a:r>
            <a:endParaRPr lang="en-GB" sz="3200" u="sng" dirty="0"/>
          </a:p>
        </p:txBody>
      </p:sp>
      <p:sp>
        <p:nvSpPr>
          <p:cNvPr id="17" name="M Kraft…">
            <a:extLst>
              <a:ext uri="{FF2B5EF4-FFF2-40B4-BE49-F238E27FC236}">
                <a16:creationId xmlns:a16="http://schemas.microsoft.com/office/drawing/2014/main" id="{7816616C-8E60-88C6-9533-93128E7BEA23}"/>
              </a:ext>
            </a:extLst>
          </p:cNvPr>
          <p:cNvSpPr txBox="1"/>
          <p:nvPr/>
        </p:nvSpPr>
        <p:spPr>
          <a:xfrm>
            <a:off x="12962187" y="2537585"/>
            <a:ext cx="3554051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SIMULATION MODELS</a:t>
            </a:r>
            <a:endParaRPr lang="en-GB" sz="3200" dirty="0"/>
          </a:p>
        </p:txBody>
      </p:sp>
      <p:sp>
        <p:nvSpPr>
          <p:cNvPr id="18" name="M Kraft…">
            <a:extLst>
              <a:ext uri="{FF2B5EF4-FFF2-40B4-BE49-F238E27FC236}">
                <a16:creationId xmlns:a16="http://schemas.microsoft.com/office/drawing/2014/main" id="{E76CE64C-1172-9AA2-1D10-1A1C4A3E1682}"/>
              </a:ext>
            </a:extLst>
          </p:cNvPr>
          <p:cNvSpPr txBox="1"/>
          <p:nvPr/>
        </p:nvSpPr>
        <p:spPr>
          <a:xfrm>
            <a:off x="12964404" y="6054056"/>
            <a:ext cx="3554051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INTRAOP NAVIGATION</a:t>
            </a:r>
            <a:endParaRPr lang="en-GB" sz="3200" dirty="0"/>
          </a:p>
        </p:txBody>
      </p:sp>
      <p:cxnSp>
        <p:nvCxnSpPr>
          <p:cNvPr id="20" name="Connettore 2 19">
            <a:extLst>
              <a:ext uri="{FF2B5EF4-FFF2-40B4-BE49-F238E27FC236}">
                <a16:creationId xmlns:a16="http://schemas.microsoft.com/office/drawing/2014/main" id="{27DCEDC8-3FD5-0D53-86C5-08461F01ED6F}"/>
              </a:ext>
            </a:extLst>
          </p:cNvPr>
          <p:cNvCxnSpPr>
            <a:cxnSpLocks/>
          </p:cNvCxnSpPr>
          <p:nvPr/>
        </p:nvCxnSpPr>
        <p:spPr>
          <a:xfrm>
            <a:off x="8913460" y="5811874"/>
            <a:ext cx="0" cy="1743168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headEnd type="triangle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7" name="M Kraft…">
            <a:extLst>
              <a:ext uri="{FF2B5EF4-FFF2-40B4-BE49-F238E27FC236}">
                <a16:creationId xmlns:a16="http://schemas.microsoft.com/office/drawing/2014/main" id="{BB19C87F-9379-60A0-D0C3-36A38D889DE4}"/>
              </a:ext>
            </a:extLst>
          </p:cNvPr>
          <p:cNvSpPr txBox="1"/>
          <p:nvPr/>
        </p:nvSpPr>
        <p:spPr>
          <a:xfrm>
            <a:off x="8296363" y="6281478"/>
            <a:ext cx="1234191" cy="595035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AI</a:t>
            </a:r>
            <a:endParaRPr lang="en-GB" sz="3200" dirty="0"/>
          </a:p>
        </p:txBody>
      </p:sp>
      <p:sp>
        <p:nvSpPr>
          <p:cNvPr id="23" name="Parentesi graffa chiusa 22">
            <a:extLst>
              <a:ext uri="{FF2B5EF4-FFF2-40B4-BE49-F238E27FC236}">
                <a16:creationId xmlns:a16="http://schemas.microsoft.com/office/drawing/2014/main" id="{C1480634-BF46-93FF-4EED-F0642CD86885}"/>
              </a:ext>
            </a:extLst>
          </p:cNvPr>
          <p:cNvSpPr/>
          <p:nvPr/>
        </p:nvSpPr>
        <p:spPr>
          <a:xfrm>
            <a:off x="11197652" y="5129824"/>
            <a:ext cx="479675" cy="2922868"/>
          </a:xfrm>
          <a:prstGeom prst="rightBrace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91439" tIns="45719" rIns="91439" bIns="45719" numCol="1" spcCol="38100" rtlCol="0" anchor="t">
            <a:noAutofit/>
          </a:bodyPr>
          <a:lstStyle/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it-IT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</a:endParaRPr>
          </a:p>
        </p:txBody>
      </p:sp>
      <p:cxnSp>
        <p:nvCxnSpPr>
          <p:cNvPr id="24" name="Connettore 2 23">
            <a:extLst>
              <a:ext uri="{FF2B5EF4-FFF2-40B4-BE49-F238E27FC236}">
                <a16:creationId xmlns:a16="http://schemas.microsoft.com/office/drawing/2014/main" id="{9E71E108-8874-D5B9-15A3-48084E454D5D}"/>
              </a:ext>
            </a:extLst>
          </p:cNvPr>
          <p:cNvCxnSpPr>
            <a:cxnSpLocks/>
            <a:stCxn id="23" idx="1"/>
          </p:cNvCxnSpPr>
          <p:nvPr/>
        </p:nvCxnSpPr>
        <p:spPr>
          <a:xfrm>
            <a:off x="11677327" y="6591258"/>
            <a:ext cx="1289165" cy="0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27" name="Connettore 2 26">
            <a:extLst>
              <a:ext uri="{FF2B5EF4-FFF2-40B4-BE49-F238E27FC236}">
                <a16:creationId xmlns:a16="http://schemas.microsoft.com/office/drawing/2014/main" id="{624947E1-BFF4-8E70-09D0-D64BD3AD17A2}"/>
              </a:ext>
            </a:extLst>
          </p:cNvPr>
          <p:cNvCxnSpPr>
            <a:cxnSpLocks/>
          </p:cNvCxnSpPr>
          <p:nvPr/>
        </p:nvCxnSpPr>
        <p:spPr>
          <a:xfrm flipV="1">
            <a:off x="10805961" y="3033698"/>
            <a:ext cx="2160531" cy="13074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29" name="Connettore 2 28">
            <a:extLst>
              <a:ext uri="{FF2B5EF4-FFF2-40B4-BE49-F238E27FC236}">
                <a16:creationId xmlns:a16="http://schemas.microsoft.com/office/drawing/2014/main" id="{4C61D2E4-35D4-9467-04D1-D1389B6C542D}"/>
              </a:ext>
            </a:extLst>
          </p:cNvPr>
          <p:cNvCxnSpPr>
            <a:cxnSpLocks/>
          </p:cNvCxnSpPr>
          <p:nvPr/>
        </p:nvCxnSpPr>
        <p:spPr>
          <a:xfrm flipV="1">
            <a:off x="10499226" y="3279919"/>
            <a:ext cx="2467266" cy="1862979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41" name="Connettore 2 40">
            <a:extLst>
              <a:ext uri="{FF2B5EF4-FFF2-40B4-BE49-F238E27FC236}">
                <a16:creationId xmlns:a16="http://schemas.microsoft.com/office/drawing/2014/main" id="{99896098-AE8D-AACF-1F96-052CA6F8917B}"/>
              </a:ext>
            </a:extLst>
          </p:cNvPr>
          <p:cNvCxnSpPr>
            <a:cxnSpLocks/>
            <a:stCxn id="23" idx="1"/>
          </p:cNvCxnSpPr>
          <p:nvPr/>
        </p:nvCxnSpPr>
        <p:spPr>
          <a:xfrm>
            <a:off x="11677327" y="6591258"/>
            <a:ext cx="1284860" cy="2175964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44" name="M Kraft…">
            <a:extLst>
              <a:ext uri="{FF2B5EF4-FFF2-40B4-BE49-F238E27FC236}">
                <a16:creationId xmlns:a16="http://schemas.microsoft.com/office/drawing/2014/main" id="{4A13F20B-31CB-EF06-73F3-E410E3BE9C60}"/>
              </a:ext>
            </a:extLst>
          </p:cNvPr>
          <p:cNvSpPr txBox="1"/>
          <p:nvPr/>
        </p:nvSpPr>
        <p:spPr>
          <a:xfrm>
            <a:off x="12962187" y="8223484"/>
            <a:ext cx="3554051" cy="1087477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TNT/W&amp;W</a:t>
            </a:r>
          </a:p>
          <a:p>
            <a:pPr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3200" b="1" dirty="0"/>
              <a:t>ASSESS RESPONSE</a:t>
            </a:r>
            <a:endParaRPr lang="en-GB" sz="3200" dirty="0"/>
          </a:p>
        </p:txBody>
      </p:sp>
      <p:pic>
        <p:nvPicPr>
          <p:cNvPr id="46" name="Immagine 45" descr="Intraoperative automatic augmented reality co-registration process... |  Download Scientific Diagram">
            <a:extLst>
              <a:ext uri="{FF2B5EF4-FFF2-40B4-BE49-F238E27FC236}">
                <a16:creationId xmlns:a16="http://schemas.microsoft.com/office/drawing/2014/main" id="{9D410B8E-E521-A9FD-C7ED-8167A06919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61055" y="4037877"/>
            <a:ext cx="3160620" cy="1786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13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3" grpId="0" animBg="1"/>
      <p:bldP spid="44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1CE8F5-9291-2804-2FBA-3102C4DC9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BD9A3087-C766-7AFF-3396-3A6EFAE1EF4B}"/>
              </a:ext>
            </a:extLst>
          </p:cNvPr>
          <p:cNvSpPr txBox="1"/>
          <p:nvPr/>
        </p:nvSpPr>
        <p:spPr>
          <a:xfrm>
            <a:off x="12362104" y="9065596"/>
            <a:ext cx="51116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ES" sz="1400" i="1"/>
              <a:t>ÁLVARO GARCIA-GRANERO &amp; GIANLUCA PELLINO</a:t>
            </a:r>
          </a:p>
        </p:txBody>
      </p:sp>
      <p:pic>
        <p:nvPicPr>
          <p:cNvPr id="4" name="Immagine 3" descr="Alvaro Garcia Granero Garcia Fuster | Hospital Universitari ...">
            <a:extLst>
              <a:ext uri="{FF2B5EF4-FFF2-40B4-BE49-F238E27FC236}">
                <a16:creationId xmlns:a16="http://schemas.microsoft.com/office/drawing/2014/main" id="{4739A5B6-0E0C-144F-0DEA-43A1CACB4E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18570" y="8255168"/>
            <a:ext cx="1409700" cy="1409700"/>
          </a:xfrm>
          <a:prstGeom prst="rect">
            <a:avLst/>
          </a:prstGeom>
        </p:spPr>
      </p:pic>
      <p:grpSp>
        <p:nvGrpSpPr>
          <p:cNvPr id="15" name="Gruppo 14">
            <a:extLst>
              <a:ext uri="{FF2B5EF4-FFF2-40B4-BE49-F238E27FC236}">
                <a16:creationId xmlns:a16="http://schemas.microsoft.com/office/drawing/2014/main" id="{8BA99400-5499-9FE5-B51F-2702E1F5993E}"/>
              </a:ext>
            </a:extLst>
          </p:cNvPr>
          <p:cNvGrpSpPr/>
          <p:nvPr/>
        </p:nvGrpSpPr>
        <p:grpSpPr>
          <a:xfrm>
            <a:off x="944880" y="1571923"/>
            <a:ext cx="15527917" cy="2934109"/>
            <a:chOff x="944880" y="1571923"/>
            <a:chExt cx="15527917" cy="2934109"/>
          </a:xfrm>
        </p:grpSpPr>
        <p:pic>
          <p:nvPicPr>
            <p:cNvPr id="10" name="Immagine 9">
              <a:extLst>
                <a:ext uri="{FF2B5EF4-FFF2-40B4-BE49-F238E27FC236}">
                  <a16:creationId xmlns:a16="http://schemas.microsoft.com/office/drawing/2014/main" id="{AC6AD7BE-82A1-6172-2875-DF869F93D84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44880" y="1571923"/>
              <a:ext cx="15527917" cy="2934109"/>
            </a:xfrm>
            <a:prstGeom prst="rect">
              <a:avLst/>
            </a:prstGeom>
          </p:spPr>
        </p:pic>
        <p:sp>
          <p:nvSpPr>
            <p:cNvPr id="3" name="CasellaDiTesto 2">
              <a:extLst>
                <a:ext uri="{FF2B5EF4-FFF2-40B4-BE49-F238E27FC236}">
                  <a16:creationId xmlns:a16="http://schemas.microsoft.com/office/drawing/2014/main" id="{50BDE234-2529-7806-B9F2-6A95D4143331}"/>
                </a:ext>
              </a:extLst>
            </p:cNvPr>
            <p:cNvSpPr txBox="1"/>
            <p:nvPr/>
          </p:nvSpPr>
          <p:spPr>
            <a:xfrm>
              <a:off x="1758955" y="1571923"/>
              <a:ext cx="3632405" cy="471924"/>
            </a:xfrm>
            <a:prstGeom prst="rect">
              <a:avLst/>
            </a:prstGeom>
            <a:solidFill>
              <a:schemeClr val="bg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50800" tIns="50800" rIns="50800" bIns="50800" numCol="1" spcCol="38100" rtlCol="0" anchor="ctr">
              <a:spAutoFit/>
            </a:bodyPr>
            <a:lstStyle/>
            <a:p>
              <a:pPr marL="0" marR="0" indent="0" algn="ctr" defTabSz="5842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lang="it-IT" sz="2400" b="1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KNOWLEDGE OF ANATOMY</a:t>
              </a:r>
              <a:endParaRPr kumimoji="0" lang="it-IT" sz="24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Gill Sans"/>
              </a:endParaRPr>
            </a:p>
          </p:txBody>
        </p:sp>
        <p:sp>
          <p:nvSpPr>
            <p:cNvPr id="5" name="CasellaDiTesto 4">
              <a:extLst>
                <a:ext uri="{FF2B5EF4-FFF2-40B4-BE49-F238E27FC236}">
                  <a16:creationId xmlns:a16="http://schemas.microsoft.com/office/drawing/2014/main" id="{E300F7BE-61E9-07C2-A2AB-5DE0DEC5AAA9}"/>
                </a:ext>
              </a:extLst>
            </p:cNvPr>
            <p:cNvSpPr txBox="1"/>
            <p:nvPr/>
          </p:nvSpPr>
          <p:spPr>
            <a:xfrm>
              <a:off x="7009422" y="1571923"/>
              <a:ext cx="3321422" cy="471924"/>
            </a:xfrm>
            <a:prstGeom prst="rect">
              <a:avLst/>
            </a:prstGeom>
            <a:solidFill>
              <a:schemeClr val="bg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50800" tIns="50800" rIns="50800" bIns="50800" numCol="1" spcCol="38100" rtlCol="0" anchor="ctr">
              <a:spAutoFit/>
            </a:bodyPr>
            <a:lstStyle/>
            <a:p>
              <a:pPr marL="0" marR="0" indent="0" algn="ctr" defTabSz="5842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lang="it-IT" sz="2400" b="1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ACCESS TO TECHNOLOGY</a:t>
              </a:r>
              <a:endParaRPr kumimoji="0" lang="it-IT" sz="24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Gill Sans"/>
              </a:endParaRPr>
            </a:p>
          </p:txBody>
        </p:sp>
        <p:sp>
          <p:nvSpPr>
            <p:cNvPr id="7" name="CasellaDiTesto 6">
              <a:extLst>
                <a:ext uri="{FF2B5EF4-FFF2-40B4-BE49-F238E27FC236}">
                  <a16:creationId xmlns:a16="http://schemas.microsoft.com/office/drawing/2014/main" id="{FAB0AA93-BF0F-5BD9-D668-AB052F8EC3A1}"/>
                </a:ext>
              </a:extLst>
            </p:cNvPr>
            <p:cNvSpPr txBox="1"/>
            <p:nvPr/>
          </p:nvSpPr>
          <p:spPr>
            <a:xfrm>
              <a:off x="13250332" y="1571923"/>
              <a:ext cx="1378584" cy="471924"/>
            </a:xfrm>
            <a:prstGeom prst="rect">
              <a:avLst/>
            </a:prstGeom>
            <a:solidFill>
              <a:schemeClr val="bg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50800" tIns="50800" rIns="50800" bIns="50800" numCol="1" spcCol="38100" rtlCol="0" anchor="ctr">
              <a:spAutoFit/>
            </a:bodyPr>
            <a:lstStyle/>
            <a:p>
              <a:pPr marL="0" marR="0" indent="0" algn="ctr" defTabSz="5842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lang="it-IT" sz="2400" b="1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SURGEON</a:t>
              </a:r>
              <a:endParaRPr kumimoji="0" lang="it-IT" sz="24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Gill Sans"/>
              </a:endParaRPr>
            </a:p>
          </p:txBody>
        </p:sp>
        <p:sp>
          <p:nvSpPr>
            <p:cNvPr id="9" name="CasellaDiTesto 8">
              <a:extLst>
                <a:ext uri="{FF2B5EF4-FFF2-40B4-BE49-F238E27FC236}">
                  <a16:creationId xmlns:a16="http://schemas.microsoft.com/office/drawing/2014/main" id="{EE15DA66-AD05-5D4A-0945-AF4B3C010751}"/>
                </a:ext>
              </a:extLst>
            </p:cNvPr>
            <p:cNvSpPr txBox="1"/>
            <p:nvPr/>
          </p:nvSpPr>
          <p:spPr>
            <a:xfrm>
              <a:off x="13485173" y="3151691"/>
              <a:ext cx="908903" cy="471924"/>
            </a:xfrm>
            <a:prstGeom prst="rect">
              <a:avLst/>
            </a:prstGeom>
            <a:solidFill>
              <a:schemeClr val="bg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50800" tIns="50800" rIns="50800" bIns="50800" numCol="1" spcCol="38100" rtlCol="0" anchor="ctr">
              <a:spAutoFit/>
            </a:bodyPr>
            <a:lstStyle/>
            <a:p>
              <a:pPr marL="0" marR="0" indent="0" algn="ctr" defTabSz="5842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lang="it-IT" sz="2400" b="1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GOOD</a:t>
              </a:r>
              <a:endParaRPr kumimoji="0" lang="it-IT" sz="24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Gill Sans"/>
              </a:endParaRPr>
            </a:p>
          </p:txBody>
        </p:sp>
      </p:grpSp>
      <p:grpSp>
        <p:nvGrpSpPr>
          <p:cNvPr id="13" name="Gruppo 12">
            <a:extLst>
              <a:ext uri="{FF2B5EF4-FFF2-40B4-BE49-F238E27FC236}">
                <a16:creationId xmlns:a16="http://schemas.microsoft.com/office/drawing/2014/main" id="{8AB66EFA-2899-62ED-2019-6F9AFDA60655}"/>
              </a:ext>
            </a:extLst>
          </p:cNvPr>
          <p:cNvGrpSpPr/>
          <p:nvPr/>
        </p:nvGrpSpPr>
        <p:grpSpPr>
          <a:xfrm>
            <a:off x="944880" y="4351837"/>
            <a:ext cx="15680338" cy="1933845"/>
            <a:chOff x="944880" y="4351837"/>
            <a:chExt cx="15680338" cy="1933845"/>
          </a:xfrm>
        </p:grpSpPr>
        <p:pic>
          <p:nvPicPr>
            <p:cNvPr id="6" name="Immagine 5">
              <a:extLst>
                <a:ext uri="{FF2B5EF4-FFF2-40B4-BE49-F238E27FC236}">
                  <a16:creationId xmlns:a16="http://schemas.microsoft.com/office/drawing/2014/main" id="{36225DA1-107E-2983-195F-1C2DAB2CA7B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44880" y="4351837"/>
              <a:ext cx="15680338" cy="1933845"/>
            </a:xfrm>
            <a:prstGeom prst="rect">
              <a:avLst/>
            </a:prstGeom>
          </p:spPr>
        </p:pic>
        <p:sp>
          <p:nvSpPr>
            <p:cNvPr id="11" name="CasellaDiTesto 10">
              <a:extLst>
                <a:ext uri="{FF2B5EF4-FFF2-40B4-BE49-F238E27FC236}">
                  <a16:creationId xmlns:a16="http://schemas.microsoft.com/office/drawing/2014/main" id="{196DF5BD-5EA5-FE82-DAA9-D12E0F06810C}"/>
                </a:ext>
              </a:extLst>
            </p:cNvPr>
            <p:cNvSpPr txBox="1"/>
            <p:nvPr/>
          </p:nvSpPr>
          <p:spPr>
            <a:xfrm>
              <a:off x="13188619" y="4952141"/>
              <a:ext cx="1502014" cy="471924"/>
            </a:xfrm>
            <a:prstGeom prst="rect">
              <a:avLst/>
            </a:prstGeom>
            <a:solidFill>
              <a:schemeClr val="bg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50800" tIns="50800" rIns="50800" bIns="50800" numCol="1" spcCol="38100" rtlCol="0" anchor="ctr">
              <a:spAutoFit/>
            </a:bodyPr>
            <a:lstStyle/>
            <a:p>
              <a:pPr marL="0" marR="0" indent="0" algn="ctr" defTabSz="5842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lang="it-IT" sz="2400" b="1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EXCELLENT</a:t>
              </a:r>
              <a:endParaRPr kumimoji="0" lang="it-IT" sz="24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Gill Sans"/>
              </a:endParaRPr>
            </a:p>
          </p:txBody>
        </p:sp>
      </p:grpSp>
      <p:grpSp>
        <p:nvGrpSpPr>
          <p:cNvPr id="14" name="Gruppo 13">
            <a:extLst>
              <a:ext uri="{FF2B5EF4-FFF2-40B4-BE49-F238E27FC236}">
                <a16:creationId xmlns:a16="http://schemas.microsoft.com/office/drawing/2014/main" id="{92EE9AA4-013E-9506-F3DC-60E891E85089}"/>
              </a:ext>
            </a:extLst>
          </p:cNvPr>
          <p:cNvGrpSpPr/>
          <p:nvPr/>
        </p:nvGrpSpPr>
        <p:grpSpPr>
          <a:xfrm>
            <a:off x="906172" y="6203476"/>
            <a:ext cx="15527917" cy="2133898"/>
            <a:chOff x="906172" y="6203476"/>
            <a:chExt cx="15527917" cy="2133898"/>
          </a:xfrm>
        </p:grpSpPr>
        <p:pic>
          <p:nvPicPr>
            <p:cNvPr id="8" name="Immagine 7">
              <a:extLst>
                <a:ext uri="{FF2B5EF4-FFF2-40B4-BE49-F238E27FC236}">
                  <a16:creationId xmlns:a16="http://schemas.microsoft.com/office/drawing/2014/main" id="{115C6862-BE40-A3FD-B272-1BA4E5CD42C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06172" y="6203476"/>
              <a:ext cx="15527917" cy="2133898"/>
            </a:xfrm>
            <a:prstGeom prst="rect">
              <a:avLst/>
            </a:prstGeom>
          </p:spPr>
        </p:pic>
        <p:sp>
          <p:nvSpPr>
            <p:cNvPr id="12" name="CasellaDiTesto 11">
              <a:extLst>
                <a:ext uri="{FF2B5EF4-FFF2-40B4-BE49-F238E27FC236}">
                  <a16:creationId xmlns:a16="http://schemas.microsoft.com/office/drawing/2014/main" id="{595152C4-DDB1-3760-B247-D10FE654C622}"/>
                </a:ext>
              </a:extLst>
            </p:cNvPr>
            <p:cNvSpPr txBox="1"/>
            <p:nvPr/>
          </p:nvSpPr>
          <p:spPr>
            <a:xfrm>
              <a:off x="13060380" y="6885547"/>
              <a:ext cx="1758495" cy="471924"/>
            </a:xfrm>
            <a:prstGeom prst="rect">
              <a:avLst/>
            </a:prstGeom>
            <a:solidFill>
              <a:schemeClr val="bg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none" lIns="50800" tIns="50800" rIns="50800" bIns="50800" numCol="1" spcCol="38100" rtlCol="0" anchor="ctr">
              <a:spAutoFit/>
            </a:bodyPr>
            <a:lstStyle/>
            <a:p>
              <a:pPr marL="0" marR="0" indent="0" algn="ctr" defTabSz="5842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lang="it-IT" sz="2400" b="1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DANGEROUS</a:t>
              </a:r>
              <a:endParaRPr kumimoji="0" lang="it-IT" sz="24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Gill Sans"/>
              </a:endParaRPr>
            </a:p>
          </p:txBody>
        </p:sp>
      </p:grpSp>
      <p:sp>
        <p:nvSpPr>
          <p:cNvPr id="16" name="CuadroTexto 11">
            <a:extLst>
              <a:ext uri="{FF2B5EF4-FFF2-40B4-BE49-F238E27FC236}">
                <a16:creationId xmlns:a16="http://schemas.microsoft.com/office/drawing/2014/main" id="{7FD31748-34D8-E235-6664-D5B2EB8CA1F3}"/>
              </a:ext>
            </a:extLst>
          </p:cNvPr>
          <p:cNvSpPr txBox="1"/>
          <p:nvPr/>
        </p:nvSpPr>
        <p:spPr>
          <a:xfrm>
            <a:off x="4337565" y="8106541"/>
            <a:ext cx="3978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2400" b="1" dirty="0">
                <a:solidFill>
                  <a:prstClr val="black"/>
                </a:solidFill>
              </a:rPr>
              <a:t>A </a:t>
            </a:r>
            <a:r>
              <a:rPr lang="es-ES_tradnl" sz="2400" b="1" dirty="0" err="1">
                <a:solidFill>
                  <a:prstClr val="black"/>
                </a:solidFill>
              </a:rPr>
              <a:t>fool</a:t>
            </a:r>
            <a:r>
              <a:rPr lang="es-ES_tradnl" sz="2400" b="1" dirty="0">
                <a:solidFill>
                  <a:prstClr val="black"/>
                </a:solidFill>
              </a:rPr>
              <a:t> </a:t>
            </a:r>
            <a:r>
              <a:rPr lang="es-ES_tradnl" sz="2400" b="1" dirty="0" err="1">
                <a:solidFill>
                  <a:prstClr val="black"/>
                </a:solidFill>
              </a:rPr>
              <a:t>with</a:t>
            </a:r>
            <a:r>
              <a:rPr lang="es-ES_tradnl" sz="2400" b="1" dirty="0">
                <a:solidFill>
                  <a:prstClr val="black"/>
                </a:solidFill>
              </a:rPr>
              <a:t> a </a:t>
            </a:r>
            <a:r>
              <a:rPr lang="es-ES_tradnl" sz="2400" b="1" dirty="0" err="1">
                <a:solidFill>
                  <a:prstClr val="black"/>
                </a:solidFill>
              </a:rPr>
              <a:t>tool</a:t>
            </a:r>
            <a:r>
              <a:rPr lang="es-ES_tradnl" sz="2400" b="1" dirty="0">
                <a:solidFill>
                  <a:prstClr val="black"/>
                </a:solidFill>
              </a:rPr>
              <a:t> </a:t>
            </a:r>
            <a:r>
              <a:rPr lang="es-ES_tradnl" sz="2400" b="1" dirty="0" err="1">
                <a:solidFill>
                  <a:prstClr val="black"/>
                </a:solidFill>
              </a:rPr>
              <a:t>is</a:t>
            </a:r>
            <a:r>
              <a:rPr lang="es-ES_tradnl" sz="2400" b="1" dirty="0">
                <a:solidFill>
                  <a:prstClr val="black"/>
                </a:solidFill>
              </a:rPr>
              <a:t> </a:t>
            </a:r>
            <a:r>
              <a:rPr lang="es-ES_tradnl" sz="2400" b="1" dirty="0" err="1">
                <a:solidFill>
                  <a:prstClr val="black"/>
                </a:solidFill>
              </a:rPr>
              <a:t>still</a:t>
            </a:r>
            <a:r>
              <a:rPr lang="es-ES_tradnl" sz="2400" b="1" dirty="0">
                <a:solidFill>
                  <a:prstClr val="black"/>
                </a:solidFill>
              </a:rPr>
              <a:t> a </a:t>
            </a:r>
            <a:r>
              <a:rPr lang="es-ES_tradnl" sz="2400" b="1" dirty="0" err="1">
                <a:solidFill>
                  <a:prstClr val="black"/>
                </a:solidFill>
              </a:rPr>
              <a:t>fool</a:t>
            </a:r>
            <a:endParaRPr lang="es-ES_tradnl" sz="2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77462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DA3C99-EE44-182D-9D2E-B8BD4C2821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llaDiTesto 3">
            <a:extLst>
              <a:ext uri="{FF2B5EF4-FFF2-40B4-BE49-F238E27FC236}">
                <a16:creationId xmlns:a16="http://schemas.microsoft.com/office/drawing/2014/main" id="{30FDCE89-8C67-65A4-5848-36F399BF73E7}"/>
              </a:ext>
            </a:extLst>
          </p:cNvPr>
          <p:cNvSpPr txBox="1"/>
          <p:nvPr/>
        </p:nvSpPr>
        <p:spPr>
          <a:xfrm>
            <a:off x="4761029" y="1725112"/>
            <a:ext cx="7390151" cy="4862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560" b="1" dirty="0">
                <a:latin typeface="+mj-lt"/>
              </a:rPr>
              <a:t>3D AI-based IMAGING IN CRC </a:t>
            </a:r>
            <a:endParaRPr lang="en-GB" sz="2560" dirty="0">
              <a:latin typeface="+mj-lt"/>
            </a:endParaRPr>
          </a:p>
        </p:txBody>
      </p:sp>
      <p:pic>
        <p:nvPicPr>
          <p:cNvPr id="3" name="logo_VH_Hospital_Campus_RGB_blue.png" descr="logo_VH_Hospital_Campus_RGB_blue.png">
            <a:extLst>
              <a:ext uri="{FF2B5EF4-FFF2-40B4-BE49-F238E27FC236}">
                <a16:creationId xmlns:a16="http://schemas.microsoft.com/office/drawing/2014/main" id="{771660C6-6E14-6844-73B4-C1300C1059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7418" y="8795895"/>
            <a:ext cx="1973266" cy="604062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logotipuab-3-linies-vertical-verd.jpg" descr="logotipuab-3-linies-vertical-verd.jpg">
            <a:extLst>
              <a:ext uri="{FF2B5EF4-FFF2-40B4-BE49-F238E27FC236}">
                <a16:creationId xmlns:a16="http://schemas.microsoft.com/office/drawing/2014/main" id="{291973D7-885C-4991-8599-58E8419646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7015" y="8812381"/>
            <a:ext cx="946754" cy="757403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17AC933A-9FA0-BA9F-D69A-7081E66FD4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1571" y="8702739"/>
            <a:ext cx="2044559" cy="790374"/>
          </a:xfrm>
          <a:prstGeom prst="rect">
            <a:avLst/>
          </a:prstGeom>
        </p:spPr>
      </p:pic>
      <p:sp>
        <p:nvSpPr>
          <p:cNvPr id="2" name="Rectangle 33">
            <a:extLst>
              <a:ext uri="{FF2B5EF4-FFF2-40B4-BE49-F238E27FC236}">
                <a16:creationId xmlns:a16="http://schemas.microsoft.com/office/drawing/2014/main" id="{082BEC1E-2C2D-CF0F-6ABB-069C8283CF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4653" y="3201242"/>
            <a:ext cx="8064500" cy="2810612"/>
          </a:xfrm>
          <a:prstGeom prst="rect">
            <a:avLst/>
          </a:prstGeom>
          <a:solidFill>
            <a:srgbClr val="003399">
              <a:alpha val="79999"/>
            </a:srgbClr>
          </a:solidFill>
          <a:ln w="38100">
            <a:solidFill>
              <a:srgbClr val="002142"/>
            </a:solidFill>
            <a:miter lim="800000"/>
            <a:headEnd/>
            <a:tailEnd/>
          </a:ln>
        </p:spPr>
        <p:txBody>
          <a:bodyPr wrap="none" lIns="91416" tIns="45708" rIns="91416" bIns="45708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  <a:defRPr/>
            </a:pPr>
            <a:endParaRPr lang="en-US" altLang="en-US" sz="160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11" name="Text Box 6">
            <a:extLst>
              <a:ext uri="{FF2B5EF4-FFF2-40B4-BE49-F238E27FC236}">
                <a16:creationId xmlns:a16="http://schemas.microsoft.com/office/drawing/2014/main" id="{1D96753C-3315-3BE7-E709-8448C31418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87537" y="3341052"/>
            <a:ext cx="7920037" cy="2585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16" tIns="45708" rIns="91416" bIns="45708">
            <a:spAutoFit/>
          </a:bodyPr>
          <a:lstStyle>
            <a:lvl1pPr marL="455613" indent="-455613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 algn="just">
              <a:spcBef>
                <a:spcPct val="0"/>
              </a:spcBef>
              <a:buNone/>
              <a:defRPr/>
            </a:pPr>
            <a:r>
              <a:rPr lang="en-US" altLang="en-US" sz="18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- Promising Resource That Could Improve MRI Staging</a:t>
            </a:r>
          </a:p>
          <a:p>
            <a:pPr marL="0" indent="0" algn="just">
              <a:spcBef>
                <a:spcPct val="0"/>
              </a:spcBef>
              <a:buNone/>
              <a:defRPr/>
            </a:pPr>
            <a:endParaRPr lang="en-US" altLang="en-US" sz="1800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indent="0" algn="just">
              <a:spcBef>
                <a:spcPct val="0"/>
              </a:spcBef>
              <a:buNone/>
              <a:defRPr/>
            </a:pPr>
            <a:r>
              <a:rPr lang="en-US" altLang="en-US" sz="18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- Suitable for planning surgery</a:t>
            </a:r>
          </a:p>
          <a:p>
            <a:pPr marL="0" indent="0" algn="just">
              <a:spcBef>
                <a:spcPct val="0"/>
              </a:spcBef>
              <a:buNone/>
              <a:defRPr/>
            </a:pPr>
            <a:endParaRPr lang="en-US" altLang="en-US" sz="1800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indent="0" algn="just">
              <a:spcBef>
                <a:spcPct val="0"/>
              </a:spcBef>
              <a:buNone/>
              <a:defRPr/>
            </a:pPr>
            <a:r>
              <a:rPr lang="en-US" altLang="en-US" sz="18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- Could achieve higher R0 rates in LAPRC, LRRC probably in LACC</a:t>
            </a:r>
          </a:p>
          <a:p>
            <a:pPr algn="just">
              <a:spcBef>
                <a:spcPct val="0"/>
              </a:spcBef>
              <a:buFontTx/>
              <a:buChar char="-"/>
              <a:defRPr/>
            </a:pPr>
            <a:endParaRPr lang="en-US" altLang="en-US" sz="1800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indent="0" algn="just">
              <a:spcBef>
                <a:spcPct val="0"/>
              </a:spcBef>
              <a:buNone/>
              <a:defRPr/>
            </a:pPr>
            <a:r>
              <a:rPr lang="en-US" altLang="en-US" sz="18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- Can be used to create print models</a:t>
            </a:r>
          </a:p>
          <a:p>
            <a:pPr marL="0" indent="0" algn="just">
              <a:spcBef>
                <a:spcPct val="0"/>
              </a:spcBef>
              <a:buNone/>
              <a:defRPr/>
            </a:pPr>
            <a:endParaRPr lang="en-US" altLang="en-US" sz="1800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indent="0" algn="just">
              <a:spcBef>
                <a:spcPct val="0"/>
              </a:spcBef>
              <a:buNone/>
              <a:defRPr/>
            </a:pPr>
            <a:r>
              <a:rPr lang="en-US" altLang="en-US" sz="18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- Could eventually improve the outcomes of surgery</a:t>
            </a:r>
          </a:p>
        </p:txBody>
      </p:sp>
      <p:sp>
        <p:nvSpPr>
          <p:cNvPr id="12" name="Rectangle 33">
            <a:extLst>
              <a:ext uri="{FF2B5EF4-FFF2-40B4-BE49-F238E27FC236}">
                <a16:creationId xmlns:a16="http://schemas.microsoft.com/office/drawing/2014/main" id="{C5F781F7-8AD8-6B0E-50A1-BFE48848EA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4653" y="6038221"/>
            <a:ext cx="8074125" cy="1634845"/>
          </a:xfrm>
          <a:prstGeom prst="rect">
            <a:avLst/>
          </a:prstGeom>
          <a:solidFill>
            <a:srgbClr val="C00000">
              <a:alpha val="77000"/>
            </a:srgbClr>
          </a:solidFill>
          <a:ln w="38100">
            <a:solidFill>
              <a:srgbClr val="002142"/>
            </a:solidFill>
            <a:miter lim="800000"/>
            <a:headEnd/>
            <a:tailEnd/>
          </a:ln>
        </p:spPr>
        <p:txBody>
          <a:bodyPr wrap="none" lIns="91416" tIns="45708" rIns="91416" bIns="45708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  <a:defRPr/>
            </a:pPr>
            <a:endParaRPr lang="en-US" altLang="en-US" sz="160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14" name="Text Box 6">
            <a:extLst>
              <a:ext uri="{FF2B5EF4-FFF2-40B4-BE49-F238E27FC236}">
                <a16:creationId xmlns:a16="http://schemas.microsoft.com/office/drawing/2014/main" id="{F069B195-CADB-16AA-9711-E148076747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4653" y="6123724"/>
            <a:ext cx="7920037" cy="1477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16" tIns="45708" rIns="91416" bIns="45708">
            <a:spAutoFit/>
          </a:bodyPr>
          <a:lstStyle>
            <a:lvl1pPr marL="455613" indent="-455613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FontTx/>
              <a:buChar char="-"/>
              <a:defRPr/>
            </a:pPr>
            <a:r>
              <a:rPr lang="en-US" altLang="en-US" sz="18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Costs remain high</a:t>
            </a:r>
          </a:p>
          <a:p>
            <a:pPr marL="0" indent="0" algn="r">
              <a:spcBef>
                <a:spcPct val="0"/>
              </a:spcBef>
              <a:buNone/>
              <a:defRPr/>
            </a:pPr>
            <a:r>
              <a:rPr lang="en-US" altLang="en-US" sz="18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
- Studies with larger, randomized samples are needed</a:t>
            </a:r>
          </a:p>
          <a:p>
            <a:pPr marL="0" indent="0" algn="r">
              <a:spcBef>
                <a:spcPct val="0"/>
              </a:spcBef>
              <a:buNone/>
              <a:defRPr/>
            </a:pPr>
            <a:endParaRPr lang="en-US" altLang="en-US" sz="1800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indent="0" algn="r">
              <a:spcBef>
                <a:spcPct val="0"/>
              </a:spcBef>
              <a:buNone/>
              <a:defRPr/>
            </a:pPr>
            <a:r>
              <a:rPr lang="en-US" altLang="en-US" sz="18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- Cannot replace adequate knowledge and technique</a:t>
            </a:r>
          </a:p>
        </p:txBody>
      </p:sp>
    </p:spTree>
    <p:extLst>
      <p:ext uri="{BB962C8B-B14F-4D97-AF65-F5344CB8AC3E}">
        <p14:creationId xmlns:p14="http://schemas.microsoft.com/office/powerpoint/2010/main" val="398825383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F68B12-ACB1-7020-40C1-CD26AB18D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lorectal surgery unit">
            <a:extLst>
              <a:ext uri="{FF2B5EF4-FFF2-40B4-BE49-F238E27FC236}">
                <a16:creationId xmlns:a16="http://schemas.microsoft.com/office/drawing/2014/main" id="{68880FEC-3E53-2DD0-98D4-93C06808B69B}"/>
              </a:ext>
            </a:extLst>
          </p:cNvPr>
          <p:cNvSpPr txBox="1"/>
          <p:nvPr/>
        </p:nvSpPr>
        <p:spPr>
          <a:xfrm>
            <a:off x="7415136" y="8732427"/>
            <a:ext cx="4232441" cy="6565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>
                <a:latin typeface="Gill Sans Light"/>
                <a:ea typeface="Gill Sans Light"/>
                <a:cs typeface="Gill Sans Light"/>
                <a:sym typeface="Gill Sans Light"/>
              </a:defRPr>
            </a:lvl1pPr>
          </a:lstStyle>
          <a:p>
            <a:r>
              <a:rPr lang="en-GB" sz="3600" dirty="0"/>
              <a:t>Colorectal surgery unit</a:t>
            </a:r>
          </a:p>
        </p:txBody>
      </p:sp>
      <p:sp>
        <p:nvSpPr>
          <p:cNvPr id="3" name="Rectangle">
            <a:extLst>
              <a:ext uri="{FF2B5EF4-FFF2-40B4-BE49-F238E27FC236}">
                <a16:creationId xmlns:a16="http://schemas.microsoft.com/office/drawing/2014/main" id="{2F4A5C57-6A3F-763D-62CE-78AFD7D6788D}"/>
              </a:ext>
            </a:extLst>
          </p:cNvPr>
          <p:cNvSpPr/>
          <p:nvPr/>
        </p:nvSpPr>
        <p:spPr>
          <a:xfrm>
            <a:off x="907027" y="1106130"/>
            <a:ext cx="6142702" cy="8015748"/>
          </a:xfrm>
          <a:prstGeom prst="rect">
            <a:avLst/>
          </a:prstGeom>
          <a:blipFill>
            <a:blip r:embed="rId3"/>
          </a:blipFill>
          <a:ln w="12700"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 defTabSz="622300">
              <a:defRPr sz="42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</a:defRPr>
            </a:pPr>
            <a:endParaRPr lang="en-GB" sz="4200" dirty="0"/>
          </a:p>
        </p:txBody>
      </p:sp>
      <p:sp>
        <p:nvSpPr>
          <p:cNvPr id="4" name="M Kraft…">
            <a:extLst>
              <a:ext uri="{FF2B5EF4-FFF2-40B4-BE49-F238E27FC236}">
                <a16:creationId xmlns:a16="http://schemas.microsoft.com/office/drawing/2014/main" id="{0E5639BD-3733-BC7C-AD48-46ACB9D75C52}"/>
              </a:ext>
            </a:extLst>
          </p:cNvPr>
          <p:cNvSpPr txBox="1"/>
          <p:nvPr/>
        </p:nvSpPr>
        <p:spPr>
          <a:xfrm>
            <a:off x="7475362" y="1220117"/>
            <a:ext cx="4476297" cy="74892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/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M Kraft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F Marinello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M Martí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N Ortega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G Pellino  (Coordinator of research)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J Rivera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JL Sánchez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lang="en-GB" sz="2400" dirty="0"/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i="1" dirty="0"/>
              <a:t>Trainees</a:t>
            </a:r>
            <a:r>
              <a:rPr lang="en-GB" sz="2400" dirty="0"/>
              <a:t> 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R Bel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C. </a:t>
            </a:r>
            <a:r>
              <a:rPr lang="en-GB" sz="2400" dirty="0" err="1"/>
              <a:t>Cabau</a:t>
            </a:r>
            <a:endParaRPr lang="en-GB" sz="2400" dirty="0"/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S. Khan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E. Orozco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lang="en-GB" sz="2400" dirty="0"/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i="1" dirty="0"/>
              <a:t>Fellow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L. Cohen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lang="en-GB" sz="2400" dirty="0"/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Administration (C Mauriz)</a:t>
            </a:r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endParaRPr lang="en-GB" sz="2400" dirty="0"/>
          </a:p>
          <a:p>
            <a:pPr algn="l">
              <a:defRPr sz="2100">
                <a:latin typeface="Gill Sans Light"/>
                <a:ea typeface="Gill Sans Light"/>
                <a:cs typeface="Gill Sans Light"/>
                <a:sym typeface="Gill Sans Light"/>
              </a:defRPr>
            </a:pPr>
            <a:r>
              <a:rPr lang="en-GB" sz="2400" dirty="0"/>
              <a:t>E </a:t>
            </a:r>
            <a:r>
              <a:rPr lang="en-GB" sz="2400" dirty="0" err="1"/>
              <a:t>Espín</a:t>
            </a:r>
            <a:r>
              <a:rPr lang="en-GB" sz="2400" dirty="0"/>
              <a:t> (Coordinator of unit)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79153FC6-9375-E171-F591-1CC93956E4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04058" y="5227647"/>
            <a:ext cx="4263832" cy="2661428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66E92D4A-BC4E-3ADC-321C-82CAFC9BEC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04057" y="2566219"/>
            <a:ext cx="4263832" cy="2661428"/>
          </a:xfrm>
          <a:prstGeom prst="rect">
            <a:avLst/>
          </a:prstGeom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75735C72-F3A5-1855-BB3B-D97767E997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388" y="1220117"/>
            <a:ext cx="5848646" cy="779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12506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Gill Sans"/>
        <a:ea typeface="Gill Sans"/>
        <a:cs typeface="Gill Sans"/>
      </a:majorFont>
      <a:minorFont>
        <a:latin typeface="Gill Sans"/>
        <a:ea typeface="Gill Sans"/>
        <a:cs typeface="Gill Sans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6223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2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38100" dist="12700" dir="5400000" rotWithShape="0">
                <a:srgbClr val="000000">
                  <a:alpha val="50000"/>
                </a:srgbClr>
              </a:outerShdw>
            </a:effectLst>
            <a:uFillTx/>
            <a:latin typeface="+mn-lt"/>
            <a:ea typeface="+mn-ea"/>
            <a:cs typeface="+mn-cs"/>
            <a:sym typeface="Gill San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Gill San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Gill Sans"/>
        <a:ea typeface="Gill Sans"/>
        <a:cs typeface="Gill Sans"/>
      </a:majorFont>
      <a:minorFont>
        <a:latin typeface="Gill Sans"/>
        <a:ea typeface="Gill Sans"/>
        <a:cs typeface="Gill Sans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6223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2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38100" dist="12700" dir="5400000" rotWithShape="0">
                <a:srgbClr val="000000">
                  <a:alpha val="50000"/>
                </a:srgbClr>
              </a:outerShdw>
            </a:effectLst>
            <a:uFillTx/>
            <a:latin typeface="+mn-lt"/>
            <a:ea typeface="+mn-ea"/>
            <a:cs typeface="+mn-cs"/>
            <a:sym typeface="Gill San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Gill San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3398</TotalTime>
  <Words>832</Words>
  <Application>Microsoft Office PowerPoint</Application>
  <PresentationFormat>Personalizzato</PresentationFormat>
  <Paragraphs>224</Paragraphs>
  <Slides>37</Slides>
  <Notes>14</Notes>
  <HiddenSlides>0</HiddenSlides>
  <MMClips>5</MMClips>
  <ScaleCrop>false</ScaleCrop>
  <HeadingPairs>
    <vt:vector size="6" baseType="variant">
      <vt:variant>
        <vt:lpstr>Caratteri utilizzati</vt:lpstr>
      </vt:variant>
      <vt:variant>
        <vt:i4>6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37</vt:i4>
      </vt:variant>
    </vt:vector>
  </HeadingPairs>
  <TitlesOfParts>
    <vt:vector size="44" baseType="lpstr">
      <vt:lpstr>Arial</vt:lpstr>
      <vt:lpstr>Calibri</vt:lpstr>
      <vt:lpstr>Gill Sans</vt:lpstr>
      <vt:lpstr>Lato</vt:lpstr>
      <vt:lpstr>Lucida Grande</vt:lpstr>
      <vt:lpstr>Palatino</vt:lpstr>
      <vt:lpstr>White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Gianluca</dc:creator>
  <cp:lastModifiedBy>Pellino, Gianluca</cp:lastModifiedBy>
  <cp:revision>75</cp:revision>
  <dcterms:modified xsi:type="dcterms:W3CDTF">2026-05-11T10:55:23Z</dcterms:modified>
</cp:coreProperties>
</file>